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62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7"/>
    <p:restoredTop sz="94694"/>
  </p:normalViewPr>
  <p:slideViewPr>
    <p:cSldViewPr snapToGrid="0" snapToObjects="1">
      <p:cViewPr varScale="1">
        <p:scale>
          <a:sx n="80" d="100"/>
          <a:sy n="80" d="100"/>
        </p:scale>
        <p:origin x="200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BE8FE-C094-C543-B605-F6D78D215EFF}" type="doc">
      <dgm:prSet loTypeId="urn:microsoft.com/office/officeart/2005/8/layout/pyramid1" loCatId="pyramid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E2E4489-D7AA-6A46-B8FC-F4B9F847318C}">
      <dgm:prSet phldrT="[Text]"/>
      <dgm:spPr/>
      <dgm:t>
        <a:bodyPr/>
        <a:lstStyle/>
        <a:p>
          <a:r>
            <a:rPr lang="en-US" altLang="zh-CN" dirty="0"/>
            <a:t>Exclusion</a:t>
          </a:r>
          <a:r>
            <a:rPr lang="zh-CN" altLang="en-US" dirty="0"/>
            <a:t> </a:t>
          </a:r>
          <a:r>
            <a:rPr lang="en-US" altLang="zh-CN" dirty="0"/>
            <a:t>of</a:t>
          </a:r>
          <a:r>
            <a:rPr lang="zh-CN" altLang="en-US" dirty="0"/>
            <a:t> </a:t>
          </a:r>
          <a:r>
            <a:rPr lang="en-US" altLang="zh-CN" dirty="0"/>
            <a:t>American</a:t>
          </a:r>
          <a:r>
            <a:rPr lang="zh-CN" altLang="en-US" dirty="0"/>
            <a:t> </a:t>
          </a:r>
          <a:r>
            <a:rPr lang="en-US" altLang="zh-CN" dirty="0"/>
            <a:t>claims</a:t>
          </a:r>
          <a:endParaRPr lang="en-US" dirty="0"/>
        </a:p>
      </dgm:t>
    </dgm:pt>
    <dgm:pt modelId="{E3A06281-6EB8-0C40-81A2-82699D69DFA3}" type="parTrans" cxnId="{F4B574F2-30B9-E949-A68B-DFCFB204DADB}">
      <dgm:prSet/>
      <dgm:spPr/>
      <dgm:t>
        <a:bodyPr/>
        <a:lstStyle/>
        <a:p>
          <a:endParaRPr lang="en-US"/>
        </a:p>
      </dgm:t>
    </dgm:pt>
    <dgm:pt modelId="{F5205A44-FED9-CF40-9C3E-BA10B7CD170C}" type="sibTrans" cxnId="{F4B574F2-30B9-E949-A68B-DFCFB204DADB}">
      <dgm:prSet/>
      <dgm:spPr/>
      <dgm:t>
        <a:bodyPr/>
        <a:lstStyle/>
        <a:p>
          <a:endParaRPr lang="en-US"/>
        </a:p>
      </dgm:t>
    </dgm:pt>
    <dgm:pt modelId="{588142BA-11B8-7541-8313-C5D6B79AFA9F}">
      <dgm:prSet phldrT="[Text]"/>
      <dgm:spPr/>
      <dgm:t>
        <a:bodyPr/>
        <a:lstStyle/>
        <a:p>
          <a:r>
            <a:rPr lang="en-US" altLang="zh-CN" dirty="0"/>
            <a:t>Intermediate</a:t>
          </a:r>
          <a:r>
            <a:rPr lang="zh-CN" altLang="en-US" dirty="0"/>
            <a:t> </a:t>
          </a:r>
          <a:r>
            <a:rPr lang="en-US" altLang="zh-CN" dirty="0"/>
            <a:t>layer:</a:t>
          </a:r>
          <a:r>
            <a:rPr lang="zh-CN" altLang="en-US" dirty="0"/>
            <a:t> </a:t>
          </a:r>
          <a:r>
            <a:rPr lang="en-US" altLang="zh-CN" dirty="0"/>
            <a:t>global</a:t>
          </a:r>
          <a:r>
            <a:rPr lang="zh-CN" altLang="en-US" dirty="0"/>
            <a:t> </a:t>
          </a:r>
          <a:r>
            <a:rPr lang="en-US" altLang="zh-CN" dirty="0"/>
            <a:t>risks</a:t>
          </a:r>
          <a:endParaRPr lang="en-US" dirty="0"/>
        </a:p>
      </dgm:t>
    </dgm:pt>
    <dgm:pt modelId="{AD01087E-B7E3-3A49-84B3-B77058FEF012}" type="parTrans" cxnId="{6D7B2265-959D-594A-B4B7-DA04A68EA3BC}">
      <dgm:prSet/>
      <dgm:spPr/>
      <dgm:t>
        <a:bodyPr/>
        <a:lstStyle/>
        <a:p>
          <a:endParaRPr lang="en-US"/>
        </a:p>
      </dgm:t>
    </dgm:pt>
    <dgm:pt modelId="{0C2F2590-B9EC-D549-A178-155B6B648859}" type="sibTrans" cxnId="{6D7B2265-959D-594A-B4B7-DA04A68EA3BC}">
      <dgm:prSet/>
      <dgm:spPr/>
      <dgm:t>
        <a:bodyPr/>
        <a:lstStyle/>
        <a:p>
          <a:endParaRPr lang="en-US"/>
        </a:p>
      </dgm:t>
    </dgm:pt>
    <dgm:pt modelId="{D845505D-26E6-E744-A22D-66ABE30CD010}">
      <dgm:prSet phldrT="[Text]"/>
      <dgm:spPr/>
      <dgm:t>
        <a:bodyPr/>
        <a:lstStyle/>
        <a:p>
          <a:r>
            <a:rPr lang="en-US" altLang="zh-CN" dirty="0"/>
            <a:t>Primary</a:t>
          </a:r>
          <a:r>
            <a:rPr lang="zh-CN" altLang="en-US" dirty="0"/>
            <a:t> </a:t>
          </a:r>
          <a:r>
            <a:rPr lang="en-US" altLang="zh-CN" dirty="0"/>
            <a:t>layer</a:t>
          </a:r>
          <a:endParaRPr lang="en-US" dirty="0"/>
        </a:p>
      </dgm:t>
    </dgm:pt>
    <dgm:pt modelId="{F21458B4-3E2F-604F-81A4-1BDAE55D643D}" type="parTrans" cxnId="{9DC9CD12-AB62-A54D-9474-01F403E22F88}">
      <dgm:prSet/>
      <dgm:spPr/>
      <dgm:t>
        <a:bodyPr/>
        <a:lstStyle/>
        <a:p>
          <a:endParaRPr lang="en-US"/>
        </a:p>
      </dgm:t>
    </dgm:pt>
    <dgm:pt modelId="{EFE2EDB3-CE0F-5F4F-9BC9-1B1E595B5DC3}" type="sibTrans" cxnId="{9DC9CD12-AB62-A54D-9474-01F403E22F88}">
      <dgm:prSet/>
      <dgm:spPr/>
      <dgm:t>
        <a:bodyPr/>
        <a:lstStyle/>
        <a:p>
          <a:endParaRPr lang="en-US"/>
        </a:p>
      </dgm:t>
    </dgm:pt>
    <dgm:pt modelId="{18276DDC-DB90-3C4F-A0A6-5B7389781400}">
      <dgm:prSet/>
      <dgm:spPr/>
      <dgm:t>
        <a:bodyPr/>
        <a:lstStyle/>
        <a:p>
          <a:r>
            <a:rPr lang="en-US" altLang="zh-CN" dirty="0"/>
            <a:t>Self-Insured</a:t>
          </a:r>
          <a:r>
            <a:rPr lang="zh-CN" altLang="en-US" dirty="0"/>
            <a:t> </a:t>
          </a:r>
          <a:r>
            <a:rPr lang="en-US" altLang="zh-CN" dirty="0"/>
            <a:t>Retention</a:t>
          </a:r>
          <a:endParaRPr lang="en-US" dirty="0"/>
        </a:p>
      </dgm:t>
    </dgm:pt>
    <dgm:pt modelId="{29440782-9F35-474D-A525-AFFF7C063F7F}" type="parTrans" cxnId="{075E5F35-76FD-444D-B4A9-0E8D97B9315F}">
      <dgm:prSet/>
      <dgm:spPr/>
      <dgm:t>
        <a:bodyPr/>
        <a:lstStyle/>
        <a:p>
          <a:endParaRPr lang="en-US"/>
        </a:p>
      </dgm:t>
    </dgm:pt>
    <dgm:pt modelId="{9D434E4F-DAF3-AF4B-BDD5-1B3B68A91BD6}" type="sibTrans" cxnId="{075E5F35-76FD-444D-B4A9-0E8D97B9315F}">
      <dgm:prSet/>
      <dgm:spPr/>
      <dgm:t>
        <a:bodyPr/>
        <a:lstStyle/>
        <a:p>
          <a:endParaRPr lang="en-US"/>
        </a:p>
      </dgm:t>
    </dgm:pt>
    <dgm:pt modelId="{83B217AC-0B3D-674A-B5F0-C44EBF636289}">
      <dgm:prSet/>
      <dgm:spPr/>
      <dgm:t>
        <a:bodyPr/>
        <a:lstStyle/>
        <a:p>
          <a:r>
            <a:rPr lang="en-US" altLang="zh-CN" dirty="0"/>
            <a:t>Deductible</a:t>
          </a:r>
          <a:endParaRPr lang="en-US" dirty="0"/>
        </a:p>
      </dgm:t>
    </dgm:pt>
    <dgm:pt modelId="{66653ED2-F529-8946-AD51-6E2CD6F348AE}" type="parTrans" cxnId="{DCF52820-4F04-1C43-8C5E-3FC0E4EFB86E}">
      <dgm:prSet/>
      <dgm:spPr/>
      <dgm:t>
        <a:bodyPr/>
        <a:lstStyle/>
        <a:p>
          <a:endParaRPr lang="en-US"/>
        </a:p>
      </dgm:t>
    </dgm:pt>
    <dgm:pt modelId="{E970F6D2-F274-A94C-AFDA-B6B31576C236}" type="sibTrans" cxnId="{DCF52820-4F04-1C43-8C5E-3FC0E4EFB86E}">
      <dgm:prSet/>
      <dgm:spPr/>
      <dgm:t>
        <a:bodyPr/>
        <a:lstStyle/>
        <a:p>
          <a:endParaRPr lang="en-US"/>
        </a:p>
      </dgm:t>
    </dgm:pt>
    <dgm:pt modelId="{F108557C-BE9F-C44A-980D-890030FAB24D}" type="pres">
      <dgm:prSet presAssocID="{59BBE8FE-C094-C543-B605-F6D78D215EFF}" presName="Name0" presStyleCnt="0">
        <dgm:presLayoutVars>
          <dgm:dir/>
          <dgm:animLvl val="lvl"/>
          <dgm:resizeHandles val="exact"/>
        </dgm:presLayoutVars>
      </dgm:prSet>
      <dgm:spPr/>
    </dgm:pt>
    <dgm:pt modelId="{2B3C0163-B56A-7147-9D9C-E7B9CC93168C}" type="pres">
      <dgm:prSet presAssocID="{9E2E4489-D7AA-6A46-B8FC-F4B9F847318C}" presName="Name8" presStyleCnt="0"/>
      <dgm:spPr/>
    </dgm:pt>
    <dgm:pt modelId="{C54B98A7-5F50-B94A-80C7-64DA731F953F}" type="pres">
      <dgm:prSet presAssocID="{9E2E4489-D7AA-6A46-B8FC-F4B9F847318C}" presName="level" presStyleLbl="node1" presStyleIdx="0" presStyleCnt="5">
        <dgm:presLayoutVars>
          <dgm:chMax val="1"/>
          <dgm:bulletEnabled val="1"/>
        </dgm:presLayoutVars>
      </dgm:prSet>
      <dgm:spPr/>
    </dgm:pt>
    <dgm:pt modelId="{B9DFF7D2-7545-4C4A-A952-09A6622C8135}" type="pres">
      <dgm:prSet presAssocID="{9E2E4489-D7AA-6A46-B8FC-F4B9F847318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FD4E674-B487-C64D-BD85-3E8D6FD1446F}" type="pres">
      <dgm:prSet presAssocID="{588142BA-11B8-7541-8313-C5D6B79AFA9F}" presName="Name8" presStyleCnt="0"/>
      <dgm:spPr/>
    </dgm:pt>
    <dgm:pt modelId="{185E9163-DD00-984D-A559-9472E3B0C82F}" type="pres">
      <dgm:prSet presAssocID="{588142BA-11B8-7541-8313-C5D6B79AFA9F}" presName="level" presStyleLbl="node1" presStyleIdx="1" presStyleCnt="5">
        <dgm:presLayoutVars>
          <dgm:chMax val="1"/>
          <dgm:bulletEnabled val="1"/>
        </dgm:presLayoutVars>
      </dgm:prSet>
      <dgm:spPr/>
    </dgm:pt>
    <dgm:pt modelId="{FB1087BF-84B9-0148-A7AA-D967A9FDE8D8}" type="pres">
      <dgm:prSet presAssocID="{588142BA-11B8-7541-8313-C5D6B79AFA9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715C548-BB0C-C644-AA22-A4840D209332}" type="pres">
      <dgm:prSet presAssocID="{D845505D-26E6-E744-A22D-66ABE30CD010}" presName="Name8" presStyleCnt="0"/>
      <dgm:spPr/>
    </dgm:pt>
    <dgm:pt modelId="{83948FC7-BDBE-0F45-93FA-4EDC98CB7EFC}" type="pres">
      <dgm:prSet presAssocID="{D845505D-26E6-E744-A22D-66ABE30CD010}" presName="level" presStyleLbl="node1" presStyleIdx="2" presStyleCnt="5">
        <dgm:presLayoutVars>
          <dgm:chMax val="1"/>
          <dgm:bulletEnabled val="1"/>
        </dgm:presLayoutVars>
      </dgm:prSet>
      <dgm:spPr/>
    </dgm:pt>
    <dgm:pt modelId="{0660D7B8-9606-1647-8425-6D3EDF1B7CEF}" type="pres">
      <dgm:prSet presAssocID="{D845505D-26E6-E744-A22D-66ABE30CD01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75E64B8-D4F9-EE42-B9F3-C7C6AA78B05B}" type="pres">
      <dgm:prSet presAssocID="{18276DDC-DB90-3C4F-A0A6-5B7389781400}" presName="Name8" presStyleCnt="0"/>
      <dgm:spPr/>
    </dgm:pt>
    <dgm:pt modelId="{FDF73832-D76F-7340-8EF6-46E7F1E276AA}" type="pres">
      <dgm:prSet presAssocID="{18276DDC-DB90-3C4F-A0A6-5B7389781400}" presName="level" presStyleLbl="node1" presStyleIdx="3" presStyleCnt="5">
        <dgm:presLayoutVars>
          <dgm:chMax val="1"/>
          <dgm:bulletEnabled val="1"/>
        </dgm:presLayoutVars>
      </dgm:prSet>
      <dgm:spPr/>
    </dgm:pt>
    <dgm:pt modelId="{60BEFEFC-82CE-EC4E-83AE-26E6A01D2E4D}" type="pres">
      <dgm:prSet presAssocID="{18276DDC-DB90-3C4F-A0A6-5B738978140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D9DDE7B-1A69-3F43-8FCB-F9F58501F8A0}" type="pres">
      <dgm:prSet presAssocID="{83B217AC-0B3D-674A-B5F0-C44EBF636289}" presName="Name8" presStyleCnt="0"/>
      <dgm:spPr/>
    </dgm:pt>
    <dgm:pt modelId="{BAC45040-4251-1646-A826-06FE96B0F46F}" type="pres">
      <dgm:prSet presAssocID="{83B217AC-0B3D-674A-B5F0-C44EBF636289}" presName="level" presStyleLbl="node1" presStyleIdx="4" presStyleCnt="5">
        <dgm:presLayoutVars>
          <dgm:chMax val="1"/>
          <dgm:bulletEnabled val="1"/>
        </dgm:presLayoutVars>
      </dgm:prSet>
      <dgm:spPr/>
    </dgm:pt>
    <dgm:pt modelId="{1C2EA69C-F3D0-2044-8B5B-40E91194DEDA}" type="pres">
      <dgm:prSet presAssocID="{83B217AC-0B3D-674A-B5F0-C44EBF63628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3390900-C57F-394A-AC13-8388AAC5C59B}" type="presOf" srcId="{588142BA-11B8-7541-8313-C5D6B79AFA9F}" destId="{FB1087BF-84B9-0148-A7AA-D967A9FDE8D8}" srcOrd="1" destOrd="0" presId="urn:microsoft.com/office/officeart/2005/8/layout/pyramid1"/>
    <dgm:cxn modelId="{B9F73909-AD69-C346-9BB0-A13BEA540D31}" type="presOf" srcId="{588142BA-11B8-7541-8313-C5D6B79AFA9F}" destId="{185E9163-DD00-984D-A559-9472E3B0C82F}" srcOrd="0" destOrd="0" presId="urn:microsoft.com/office/officeart/2005/8/layout/pyramid1"/>
    <dgm:cxn modelId="{7E5C440A-6994-6A46-8E55-3DFD57C0F54B}" type="presOf" srcId="{D845505D-26E6-E744-A22D-66ABE30CD010}" destId="{83948FC7-BDBE-0F45-93FA-4EDC98CB7EFC}" srcOrd="0" destOrd="0" presId="urn:microsoft.com/office/officeart/2005/8/layout/pyramid1"/>
    <dgm:cxn modelId="{A1B04B0F-7E3A-FC40-B616-50CCC6251828}" type="presOf" srcId="{18276DDC-DB90-3C4F-A0A6-5B7389781400}" destId="{FDF73832-D76F-7340-8EF6-46E7F1E276AA}" srcOrd="0" destOrd="0" presId="urn:microsoft.com/office/officeart/2005/8/layout/pyramid1"/>
    <dgm:cxn modelId="{9DC9CD12-AB62-A54D-9474-01F403E22F88}" srcId="{59BBE8FE-C094-C543-B605-F6D78D215EFF}" destId="{D845505D-26E6-E744-A22D-66ABE30CD010}" srcOrd="2" destOrd="0" parTransId="{F21458B4-3E2F-604F-81A4-1BDAE55D643D}" sibTransId="{EFE2EDB3-CE0F-5F4F-9BC9-1B1E595B5DC3}"/>
    <dgm:cxn modelId="{DCF52820-4F04-1C43-8C5E-3FC0E4EFB86E}" srcId="{59BBE8FE-C094-C543-B605-F6D78D215EFF}" destId="{83B217AC-0B3D-674A-B5F0-C44EBF636289}" srcOrd="4" destOrd="0" parTransId="{66653ED2-F529-8946-AD51-6E2CD6F348AE}" sibTransId="{E970F6D2-F274-A94C-AFDA-B6B31576C236}"/>
    <dgm:cxn modelId="{A7C10A2A-C375-2D45-8216-5E61F5A55AFB}" type="presOf" srcId="{18276DDC-DB90-3C4F-A0A6-5B7389781400}" destId="{60BEFEFC-82CE-EC4E-83AE-26E6A01D2E4D}" srcOrd="1" destOrd="0" presId="urn:microsoft.com/office/officeart/2005/8/layout/pyramid1"/>
    <dgm:cxn modelId="{075E5F35-76FD-444D-B4A9-0E8D97B9315F}" srcId="{59BBE8FE-C094-C543-B605-F6D78D215EFF}" destId="{18276DDC-DB90-3C4F-A0A6-5B7389781400}" srcOrd="3" destOrd="0" parTransId="{29440782-9F35-474D-A525-AFFF7C063F7F}" sibTransId="{9D434E4F-DAF3-AF4B-BDD5-1B3B68A91BD6}"/>
    <dgm:cxn modelId="{53B69735-20C1-B640-87B0-8DBD31F7AC56}" type="presOf" srcId="{83B217AC-0B3D-674A-B5F0-C44EBF636289}" destId="{BAC45040-4251-1646-A826-06FE96B0F46F}" srcOrd="0" destOrd="0" presId="urn:microsoft.com/office/officeart/2005/8/layout/pyramid1"/>
    <dgm:cxn modelId="{02B56148-D7A4-B14A-A36F-3B139D47A3A8}" type="presOf" srcId="{83B217AC-0B3D-674A-B5F0-C44EBF636289}" destId="{1C2EA69C-F3D0-2044-8B5B-40E91194DEDA}" srcOrd="1" destOrd="0" presId="urn:microsoft.com/office/officeart/2005/8/layout/pyramid1"/>
    <dgm:cxn modelId="{4E42DD4E-7678-224D-B1EF-E312600201B5}" type="presOf" srcId="{9E2E4489-D7AA-6A46-B8FC-F4B9F847318C}" destId="{C54B98A7-5F50-B94A-80C7-64DA731F953F}" srcOrd="0" destOrd="0" presId="urn:microsoft.com/office/officeart/2005/8/layout/pyramid1"/>
    <dgm:cxn modelId="{D862034F-73CA-2C4E-8172-FE66C47BB1AF}" type="presOf" srcId="{59BBE8FE-C094-C543-B605-F6D78D215EFF}" destId="{F108557C-BE9F-C44A-980D-890030FAB24D}" srcOrd="0" destOrd="0" presId="urn:microsoft.com/office/officeart/2005/8/layout/pyramid1"/>
    <dgm:cxn modelId="{6D7B2265-959D-594A-B4B7-DA04A68EA3BC}" srcId="{59BBE8FE-C094-C543-B605-F6D78D215EFF}" destId="{588142BA-11B8-7541-8313-C5D6B79AFA9F}" srcOrd="1" destOrd="0" parTransId="{AD01087E-B7E3-3A49-84B3-B77058FEF012}" sibTransId="{0C2F2590-B9EC-D549-A178-155B6B648859}"/>
    <dgm:cxn modelId="{CDF0429F-6F9A-9E45-B029-7C6EE33FDE04}" type="presOf" srcId="{9E2E4489-D7AA-6A46-B8FC-F4B9F847318C}" destId="{B9DFF7D2-7545-4C4A-A952-09A6622C8135}" srcOrd="1" destOrd="0" presId="urn:microsoft.com/office/officeart/2005/8/layout/pyramid1"/>
    <dgm:cxn modelId="{99B8E2D7-3363-AD40-B3B6-92AEFFAF1482}" type="presOf" srcId="{D845505D-26E6-E744-A22D-66ABE30CD010}" destId="{0660D7B8-9606-1647-8425-6D3EDF1B7CEF}" srcOrd="1" destOrd="0" presId="urn:microsoft.com/office/officeart/2005/8/layout/pyramid1"/>
    <dgm:cxn modelId="{F4B574F2-30B9-E949-A68B-DFCFB204DADB}" srcId="{59BBE8FE-C094-C543-B605-F6D78D215EFF}" destId="{9E2E4489-D7AA-6A46-B8FC-F4B9F847318C}" srcOrd="0" destOrd="0" parTransId="{E3A06281-6EB8-0C40-81A2-82699D69DFA3}" sibTransId="{F5205A44-FED9-CF40-9C3E-BA10B7CD170C}"/>
    <dgm:cxn modelId="{8DF01243-4E2A-744E-9B7E-8BBE35688A40}" type="presParOf" srcId="{F108557C-BE9F-C44A-980D-890030FAB24D}" destId="{2B3C0163-B56A-7147-9D9C-E7B9CC93168C}" srcOrd="0" destOrd="0" presId="urn:microsoft.com/office/officeart/2005/8/layout/pyramid1"/>
    <dgm:cxn modelId="{09193556-297D-DA4B-A242-AAC3BE9532AA}" type="presParOf" srcId="{2B3C0163-B56A-7147-9D9C-E7B9CC93168C}" destId="{C54B98A7-5F50-B94A-80C7-64DA731F953F}" srcOrd="0" destOrd="0" presId="urn:microsoft.com/office/officeart/2005/8/layout/pyramid1"/>
    <dgm:cxn modelId="{B9A0C5E0-7622-394E-A6CD-807D56BAD118}" type="presParOf" srcId="{2B3C0163-B56A-7147-9D9C-E7B9CC93168C}" destId="{B9DFF7D2-7545-4C4A-A952-09A6622C8135}" srcOrd="1" destOrd="0" presId="urn:microsoft.com/office/officeart/2005/8/layout/pyramid1"/>
    <dgm:cxn modelId="{2A94BD24-E522-D440-8707-F32B5946C61C}" type="presParOf" srcId="{F108557C-BE9F-C44A-980D-890030FAB24D}" destId="{FFD4E674-B487-C64D-BD85-3E8D6FD1446F}" srcOrd="1" destOrd="0" presId="urn:microsoft.com/office/officeart/2005/8/layout/pyramid1"/>
    <dgm:cxn modelId="{B64FFE32-BCE6-5B47-9379-A8DFD21F0140}" type="presParOf" srcId="{FFD4E674-B487-C64D-BD85-3E8D6FD1446F}" destId="{185E9163-DD00-984D-A559-9472E3B0C82F}" srcOrd="0" destOrd="0" presId="urn:microsoft.com/office/officeart/2005/8/layout/pyramid1"/>
    <dgm:cxn modelId="{4518B044-7F89-1A45-9DE3-42F0FEB9314D}" type="presParOf" srcId="{FFD4E674-B487-C64D-BD85-3E8D6FD1446F}" destId="{FB1087BF-84B9-0148-A7AA-D967A9FDE8D8}" srcOrd="1" destOrd="0" presId="urn:microsoft.com/office/officeart/2005/8/layout/pyramid1"/>
    <dgm:cxn modelId="{095E5EEF-C6C3-4443-A62A-EE68B83518C3}" type="presParOf" srcId="{F108557C-BE9F-C44A-980D-890030FAB24D}" destId="{3715C548-BB0C-C644-AA22-A4840D209332}" srcOrd="2" destOrd="0" presId="urn:microsoft.com/office/officeart/2005/8/layout/pyramid1"/>
    <dgm:cxn modelId="{5A8C743C-995D-7740-97A5-3632D83D9A94}" type="presParOf" srcId="{3715C548-BB0C-C644-AA22-A4840D209332}" destId="{83948FC7-BDBE-0F45-93FA-4EDC98CB7EFC}" srcOrd="0" destOrd="0" presId="urn:microsoft.com/office/officeart/2005/8/layout/pyramid1"/>
    <dgm:cxn modelId="{B2864B36-44E5-DC42-9277-B6CB6043C228}" type="presParOf" srcId="{3715C548-BB0C-C644-AA22-A4840D209332}" destId="{0660D7B8-9606-1647-8425-6D3EDF1B7CEF}" srcOrd="1" destOrd="0" presId="urn:microsoft.com/office/officeart/2005/8/layout/pyramid1"/>
    <dgm:cxn modelId="{2C0F537C-435A-2F47-A481-9B80E7013EB2}" type="presParOf" srcId="{F108557C-BE9F-C44A-980D-890030FAB24D}" destId="{C75E64B8-D4F9-EE42-B9F3-C7C6AA78B05B}" srcOrd="3" destOrd="0" presId="urn:microsoft.com/office/officeart/2005/8/layout/pyramid1"/>
    <dgm:cxn modelId="{F6052FFE-4247-9B41-9FDB-A1DC1DC7A4F3}" type="presParOf" srcId="{C75E64B8-D4F9-EE42-B9F3-C7C6AA78B05B}" destId="{FDF73832-D76F-7340-8EF6-46E7F1E276AA}" srcOrd="0" destOrd="0" presId="urn:microsoft.com/office/officeart/2005/8/layout/pyramid1"/>
    <dgm:cxn modelId="{D7EFA3B9-7EE9-734C-AF03-F8DF18F67BDA}" type="presParOf" srcId="{C75E64B8-D4F9-EE42-B9F3-C7C6AA78B05B}" destId="{60BEFEFC-82CE-EC4E-83AE-26E6A01D2E4D}" srcOrd="1" destOrd="0" presId="urn:microsoft.com/office/officeart/2005/8/layout/pyramid1"/>
    <dgm:cxn modelId="{46B53979-27F1-FD42-9525-DDB9899C43A9}" type="presParOf" srcId="{F108557C-BE9F-C44A-980D-890030FAB24D}" destId="{FD9DDE7B-1A69-3F43-8FCB-F9F58501F8A0}" srcOrd="4" destOrd="0" presId="urn:microsoft.com/office/officeart/2005/8/layout/pyramid1"/>
    <dgm:cxn modelId="{6A3B02A0-50D4-F64C-A199-936A545000FF}" type="presParOf" srcId="{FD9DDE7B-1A69-3F43-8FCB-F9F58501F8A0}" destId="{BAC45040-4251-1646-A826-06FE96B0F46F}" srcOrd="0" destOrd="0" presId="urn:microsoft.com/office/officeart/2005/8/layout/pyramid1"/>
    <dgm:cxn modelId="{D9F373A0-E0F3-0942-8398-CC1FAAE640C7}" type="presParOf" srcId="{FD9DDE7B-1A69-3F43-8FCB-F9F58501F8A0}" destId="{1C2EA69C-F3D0-2044-8B5B-40E91194DED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4B98A7-5F50-B94A-80C7-64DA731F953F}">
      <dsp:nvSpPr>
        <dsp:cNvPr id="0" name=""/>
        <dsp:cNvSpPr/>
      </dsp:nvSpPr>
      <dsp:spPr>
        <a:xfrm>
          <a:off x="3079805" y="0"/>
          <a:ext cx="1539902" cy="1162367"/>
        </a:xfrm>
        <a:prstGeom prst="trapezoid">
          <a:avLst>
            <a:gd name="adj" fmla="val 662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Exclusion</a:t>
          </a:r>
          <a:r>
            <a:rPr lang="zh-CN" altLang="en-US" sz="2400" kern="1200" dirty="0"/>
            <a:t> </a:t>
          </a:r>
          <a:r>
            <a:rPr lang="en-US" altLang="zh-CN" sz="2400" kern="1200" dirty="0"/>
            <a:t>of</a:t>
          </a:r>
          <a:r>
            <a:rPr lang="zh-CN" altLang="en-US" sz="2400" kern="1200" dirty="0"/>
            <a:t> </a:t>
          </a:r>
          <a:r>
            <a:rPr lang="en-US" altLang="zh-CN" sz="2400" kern="1200" dirty="0"/>
            <a:t>American</a:t>
          </a:r>
          <a:r>
            <a:rPr lang="zh-CN" altLang="en-US" sz="2400" kern="1200" dirty="0"/>
            <a:t> </a:t>
          </a:r>
          <a:r>
            <a:rPr lang="en-US" altLang="zh-CN" sz="2400" kern="1200" dirty="0"/>
            <a:t>claims</a:t>
          </a:r>
          <a:endParaRPr lang="en-US" sz="2400" kern="1200" dirty="0"/>
        </a:p>
      </dsp:txBody>
      <dsp:txXfrm>
        <a:off x="3079805" y="0"/>
        <a:ext cx="1539902" cy="1162367"/>
      </dsp:txXfrm>
    </dsp:sp>
    <dsp:sp modelId="{185E9163-DD00-984D-A559-9472E3B0C82F}">
      <dsp:nvSpPr>
        <dsp:cNvPr id="0" name=""/>
        <dsp:cNvSpPr/>
      </dsp:nvSpPr>
      <dsp:spPr>
        <a:xfrm>
          <a:off x="2309853" y="1162367"/>
          <a:ext cx="3079805" cy="1162367"/>
        </a:xfrm>
        <a:prstGeom prst="trapezoid">
          <a:avLst>
            <a:gd name="adj" fmla="val 662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Intermediate</a:t>
          </a:r>
          <a:r>
            <a:rPr lang="zh-CN" altLang="en-US" sz="2400" kern="1200" dirty="0"/>
            <a:t> </a:t>
          </a:r>
          <a:r>
            <a:rPr lang="en-US" altLang="zh-CN" sz="2400" kern="1200" dirty="0"/>
            <a:t>layer:</a:t>
          </a:r>
          <a:r>
            <a:rPr lang="zh-CN" altLang="en-US" sz="2400" kern="1200" dirty="0"/>
            <a:t> </a:t>
          </a:r>
          <a:r>
            <a:rPr lang="en-US" altLang="zh-CN" sz="2400" kern="1200" dirty="0"/>
            <a:t>global</a:t>
          </a:r>
          <a:r>
            <a:rPr lang="zh-CN" altLang="en-US" sz="2400" kern="1200" dirty="0"/>
            <a:t> </a:t>
          </a:r>
          <a:r>
            <a:rPr lang="en-US" altLang="zh-CN" sz="2400" kern="1200" dirty="0"/>
            <a:t>risks</a:t>
          </a:r>
          <a:endParaRPr lang="en-US" sz="2400" kern="1200" dirty="0"/>
        </a:p>
      </dsp:txBody>
      <dsp:txXfrm>
        <a:off x="2848819" y="1162367"/>
        <a:ext cx="2001873" cy="1162367"/>
      </dsp:txXfrm>
    </dsp:sp>
    <dsp:sp modelId="{83948FC7-BDBE-0F45-93FA-4EDC98CB7EFC}">
      <dsp:nvSpPr>
        <dsp:cNvPr id="0" name=""/>
        <dsp:cNvSpPr/>
      </dsp:nvSpPr>
      <dsp:spPr>
        <a:xfrm>
          <a:off x="1539902" y="2324735"/>
          <a:ext cx="4619707" cy="1162367"/>
        </a:xfrm>
        <a:prstGeom prst="trapezoid">
          <a:avLst>
            <a:gd name="adj" fmla="val 662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Primary</a:t>
          </a:r>
          <a:r>
            <a:rPr lang="zh-CN" altLang="en-US" sz="2400" kern="1200" dirty="0"/>
            <a:t> </a:t>
          </a:r>
          <a:r>
            <a:rPr lang="en-US" altLang="zh-CN" sz="2400" kern="1200" dirty="0"/>
            <a:t>layer</a:t>
          </a:r>
          <a:endParaRPr lang="en-US" sz="2400" kern="1200" dirty="0"/>
        </a:p>
      </dsp:txBody>
      <dsp:txXfrm>
        <a:off x="2348351" y="2324735"/>
        <a:ext cx="3002810" cy="1162367"/>
      </dsp:txXfrm>
    </dsp:sp>
    <dsp:sp modelId="{FDF73832-D76F-7340-8EF6-46E7F1E276AA}">
      <dsp:nvSpPr>
        <dsp:cNvPr id="0" name=""/>
        <dsp:cNvSpPr/>
      </dsp:nvSpPr>
      <dsp:spPr>
        <a:xfrm>
          <a:off x="769951" y="3487102"/>
          <a:ext cx="6159610" cy="1162367"/>
        </a:xfrm>
        <a:prstGeom prst="trapezoid">
          <a:avLst>
            <a:gd name="adj" fmla="val 662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Self-Insured</a:t>
          </a:r>
          <a:r>
            <a:rPr lang="zh-CN" altLang="en-US" sz="2400" kern="1200" dirty="0"/>
            <a:t> </a:t>
          </a:r>
          <a:r>
            <a:rPr lang="en-US" altLang="zh-CN" sz="2400" kern="1200" dirty="0"/>
            <a:t>Retention</a:t>
          </a:r>
          <a:endParaRPr lang="en-US" sz="2400" kern="1200" dirty="0"/>
        </a:p>
      </dsp:txBody>
      <dsp:txXfrm>
        <a:off x="1847883" y="3487102"/>
        <a:ext cx="4003746" cy="1162367"/>
      </dsp:txXfrm>
    </dsp:sp>
    <dsp:sp modelId="{BAC45040-4251-1646-A826-06FE96B0F46F}">
      <dsp:nvSpPr>
        <dsp:cNvPr id="0" name=""/>
        <dsp:cNvSpPr/>
      </dsp:nvSpPr>
      <dsp:spPr>
        <a:xfrm>
          <a:off x="0" y="4649470"/>
          <a:ext cx="7699513" cy="1162367"/>
        </a:xfrm>
        <a:prstGeom prst="trapezoid">
          <a:avLst>
            <a:gd name="adj" fmla="val 662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Deductible</a:t>
          </a:r>
          <a:endParaRPr lang="en-US" sz="2400" kern="1200" dirty="0"/>
        </a:p>
      </dsp:txBody>
      <dsp:txXfrm>
        <a:off x="1347414" y="4649470"/>
        <a:ext cx="5004683" cy="1162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819E-EB05-8640-BBA8-01866760B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298925-4004-0742-A139-0FDAC4E2D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C439D-3989-4C4A-9487-A4E21B7D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CFABB-3C6F-D649-9709-4032BF65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343FA-30B4-BA4D-90A0-AA8B301E3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8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36302-D758-3343-9D55-37F49C09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02FFE-4EA8-9746-BA65-0F0BF5045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B8908-4B30-5444-B496-CCF5CA5C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4D852-B5BC-D842-959D-E0630ECC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CB714-5D47-F343-B67A-CDCF84866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3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2599C1-C70D-CC4F-8113-0FA692C9AB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D3881-4510-6640-8853-746E3A516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1D9D9-A1C7-1D42-8375-90AED4FAF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44E5D-DCA1-AD4D-8B14-8E36650A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358FD-B1C6-0E48-9AF8-E0869E73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7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BD34-355D-0D48-A6E7-727282875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07E40-A6AD-3848-A88A-B71A40234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A072B-F103-2848-9597-FAC58C9C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83374-947B-ED44-AED4-0251D90FB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79AE5-1377-F84F-82DE-2C2AA00BC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10A53-6E9E-8444-A9B6-0677E041D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0D25D-970E-AC41-9A7E-C72E6A567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17AB0-D7D9-2D4C-9453-56331DE6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CD9EC-5C6D-174A-B3D0-0B08AECB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EBDBC-1766-0041-A349-BD1D309E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9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1AA4C-BC4E-564C-A018-9C9EBDE8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D3CC0-964C-8049-B705-B9CFB27BB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471F6-C3A5-6648-9523-B8ADEC6BE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2CEF1-B2F2-A84C-A543-B24640B88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31536-68B5-D94C-B5B0-538A31E88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90C1F-CE8F-5547-9C38-261EFE6D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1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9079C-5895-CD47-90BB-FB9080C0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7FFB1-089C-934D-ADFD-D6BE2CB4A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5D0233-52FC-6D46-B4B7-FA0043123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ED022-B628-AE4B-9E59-6CA032FEC7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BE1A12-CF77-CC4C-823E-64B782C4B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9887AD-41A0-DF49-BF70-E6FD03FD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F57DB-D7A8-6742-A089-748C8434E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D6EC4C-59A5-CC42-843A-08F131854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4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52CC9-637D-A847-83FB-4954193AF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4C93F2-E946-1D4B-8293-24ACD647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F10D3-F4B8-E342-95A5-C3C3933A4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919465-64E6-1A41-A5C7-A16CDB46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0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35B40F-EE8F-734A-8B72-02D88EA2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FDAFA1-4771-FA40-A9F5-8776B4E6B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149E5-C933-3E40-A171-7CBD32B7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0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022E0-8FA4-944A-9359-982676CFA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32D50-6AC1-154A-8560-DD617A6F6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8CC8F-DC83-FB4D-9A83-689E642A1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EDA06-266F-FD41-8311-322BB06DF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E8397-DCB3-E649-96B9-83EA7B1DA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7BA8D-59EC-B548-99A7-0AF1C681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7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8BF3-5F33-4541-AEC2-E85EB2D40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37AA1B-3DB6-8248-80C0-FDB312D4D8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7D46F-5A25-2942-9C04-B01D8E967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42B79-409A-0348-BCCE-1F8270A7F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26D01-8640-EE44-A64F-D7B738FB4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6C9FD-722D-3C46-9DCC-D4BA5551B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8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99979A-EC83-AF47-9660-6D2B78612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93773-267E-6245-85A7-A84F89E31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ABFC5-508B-DB4E-971A-FB32017DDB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72A84-D22B-2D41-8497-E69F4FCBC3EC}" type="datetimeFigureOut">
              <a:rPr lang="en-US" smtClean="0"/>
              <a:t>4/21/19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F2D38-AEE7-3E4F-AC55-105D0DFBE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D07F5-7AED-284E-9C3B-A2692A7F9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B7CEB-93DA-1C42-869A-C1E0A2D65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2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2F8AC-ECAC-E043-A960-DBF2A9CE1D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Allocation</a:t>
            </a:r>
            <a:r>
              <a:rPr lang="zh-CN" altLang="en-US" b="1" dirty="0"/>
              <a:t> </a:t>
            </a:r>
            <a:r>
              <a:rPr lang="en-US" altLang="zh-CN" b="1" dirty="0"/>
              <a:t>of</a:t>
            </a:r>
            <a:r>
              <a:rPr lang="zh-CN" altLang="en-US" b="1" dirty="0"/>
              <a:t> </a:t>
            </a:r>
            <a:r>
              <a:rPr lang="en-US" altLang="zh-CN" b="1" dirty="0"/>
              <a:t>Losses</a:t>
            </a:r>
            <a:r>
              <a:rPr lang="zh-CN" altLang="en-US" b="1" dirty="0"/>
              <a:t> </a:t>
            </a:r>
            <a:r>
              <a:rPr lang="en-US" altLang="zh-CN" b="1" dirty="0"/>
              <a:t>–</a:t>
            </a:r>
            <a:r>
              <a:rPr lang="zh-CN" altLang="en-US" b="1" dirty="0"/>
              <a:t> </a:t>
            </a:r>
            <a:r>
              <a:rPr lang="en-US" altLang="zh-CN" b="1" dirty="0"/>
              <a:t>Recent</a:t>
            </a:r>
            <a:r>
              <a:rPr lang="zh-CN" altLang="en-US" b="1" dirty="0"/>
              <a:t> </a:t>
            </a:r>
            <a:r>
              <a:rPr lang="en-US" altLang="zh-CN" b="1" dirty="0"/>
              <a:t>Developments</a:t>
            </a:r>
            <a:r>
              <a:rPr lang="zh-CN" altLang="en-US" b="1" dirty="0"/>
              <a:t> </a:t>
            </a:r>
            <a:r>
              <a:rPr lang="en-US" altLang="zh-CN" b="1" dirty="0"/>
              <a:t>in</a:t>
            </a:r>
            <a:r>
              <a:rPr lang="zh-CN" altLang="en-US" b="1" dirty="0"/>
              <a:t> </a:t>
            </a:r>
            <a:r>
              <a:rPr lang="en-US" altLang="zh-CN" b="1" dirty="0"/>
              <a:t>English</a:t>
            </a:r>
            <a:r>
              <a:rPr lang="zh-CN" altLang="en-US" b="1" dirty="0"/>
              <a:t> </a:t>
            </a:r>
            <a:r>
              <a:rPr lang="en-US" altLang="zh-CN" b="1" dirty="0"/>
              <a:t>Law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5F8DF4-9512-3041-8937-AC46B5569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0699"/>
            <a:ext cx="9144000" cy="1655762"/>
          </a:xfrm>
        </p:spPr>
        <p:txBody>
          <a:bodyPr/>
          <a:lstStyle/>
          <a:p>
            <a:r>
              <a:rPr lang="en-US" altLang="zh-CN" dirty="0" err="1"/>
              <a:t>Dr</a:t>
            </a:r>
            <a:r>
              <a:rPr lang="zh-CN" altLang="en-US" dirty="0"/>
              <a:t> </a:t>
            </a:r>
            <a:r>
              <a:rPr lang="en-US" altLang="zh-CN" dirty="0"/>
              <a:t>Keren</a:t>
            </a:r>
            <a:r>
              <a:rPr lang="zh-CN" altLang="en-US" dirty="0"/>
              <a:t> </a:t>
            </a:r>
            <a:r>
              <a:rPr lang="en-US" altLang="zh-CN" dirty="0"/>
              <a:t>Wu</a:t>
            </a:r>
          </a:p>
          <a:p>
            <a:r>
              <a:rPr lang="en-US" altLang="zh-CN" dirty="0"/>
              <a:t>University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East</a:t>
            </a:r>
            <a:r>
              <a:rPr lang="zh-CN" altLang="en-US" dirty="0"/>
              <a:t> </a:t>
            </a:r>
            <a:r>
              <a:rPr lang="en-US" altLang="zh-CN" dirty="0"/>
              <a:t>Anglia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41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FFBDB-A2B9-3745-BE05-745C06FEA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u="sng" dirty="0"/>
              <a:t>Issue</a:t>
            </a:r>
            <a:r>
              <a:rPr lang="zh-CN" altLang="en-US" b="1" u="sng" dirty="0"/>
              <a:t> </a:t>
            </a:r>
            <a:r>
              <a:rPr lang="en-US" altLang="zh-CN" b="1" u="sng" dirty="0"/>
              <a:t>I:</a:t>
            </a:r>
            <a:r>
              <a:rPr lang="zh-CN" altLang="en-US" b="1" u="sng" dirty="0"/>
              <a:t> </a:t>
            </a:r>
            <a:r>
              <a:rPr lang="en-US" altLang="zh-CN" b="1" u="sng" dirty="0"/>
              <a:t>100%</a:t>
            </a:r>
            <a:r>
              <a:rPr lang="zh-CN" altLang="en-US" b="1" u="sng" dirty="0"/>
              <a:t> </a:t>
            </a:r>
            <a:r>
              <a:rPr lang="en-US" altLang="zh-CN" b="1" u="sng" dirty="0"/>
              <a:t>liability</a:t>
            </a:r>
            <a:r>
              <a:rPr lang="zh-CN" altLang="en-US" b="1" u="sng" dirty="0"/>
              <a:t> </a:t>
            </a:r>
            <a:r>
              <a:rPr lang="en-US" altLang="zh-CN" b="1" u="sng" dirty="0"/>
              <a:t>going</a:t>
            </a:r>
            <a:r>
              <a:rPr lang="zh-CN" altLang="en-US" b="1" u="sng" dirty="0"/>
              <a:t> </a:t>
            </a:r>
            <a:r>
              <a:rPr lang="en-US" altLang="zh-CN" b="1" u="sng" dirty="0"/>
              <a:t>for</a:t>
            </a:r>
            <a:r>
              <a:rPr lang="zh-CN" altLang="en-US" b="1" u="sng" dirty="0"/>
              <a:t> </a:t>
            </a:r>
            <a:r>
              <a:rPr lang="en-US" altLang="zh-CN" b="1" u="sng" dirty="0"/>
              <a:t>any</a:t>
            </a:r>
            <a:r>
              <a:rPr lang="zh-CN" altLang="en-US" b="1" u="sng" dirty="0"/>
              <a:t> </a:t>
            </a:r>
            <a:r>
              <a:rPr lang="en-US" altLang="zh-CN" b="1" u="sng" dirty="0"/>
              <a:t>one</a:t>
            </a:r>
            <a:r>
              <a:rPr lang="zh-CN" altLang="en-US" b="1" u="sng" dirty="0"/>
              <a:t> </a:t>
            </a:r>
            <a:r>
              <a:rPr lang="en-US" altLang="zh-CN" b="1" u="sng" dirty="0"/>
              <a:t>of</a:t>
            </a:r>
            <a:r>
              <a:rPr lang="zh-CN" altLang="en-US" b="1" u="sng" dirty="0"/>
              <a:t> </a:t>
            </a:r>
            <a:r>
              <a:rPr lang="en-US" altLang="zh-CN" b="1" u="sng" dirty="0"/>
              <a:t>insurers?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89D1F-2FE9-F341-A6C7-4F05D8046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Unanimous:</a:t>
            </a:r>
            <a:r>
              <a:rPr lang="zh-CN" altLang="en-US" sz="3200" dirty="0"/>
              <a:t> </a:t>
            </a:r>
            <a:r>
              <a:rPr lang="en-US" altLang="zh-CN" sz="3200" dirty="0"/>
              <a:t>Barker</a:t>
            </a:r>
            <a:r>
              <a:rPr lang="zh-CN" altLang="en-US" sz="3200" dirty="0"/>
              <a:t> </a:t>
            </a:r>
            <a:r>
              <a:rPr lang="en-US" altLang="zh-CN" sz="3200" dirty="0"/>
              <a:t>remains</a:t>
            </a:r>
            <a:r>
              <a:rPr lang="zh-CN" altLang="en-US" sz="3200" dirty="0"/>
              <a:t> </a:t>
            </a:r>
            <a:r>
              <a:rPr lang="en-US" altLang="zh-CN" sz="3200" dirty="0"/>
              <a:t>good</a:t>
            </a:r>
            <a:r>
              <a:rPr lang="zh-CN" altLang="en-US" sz="3200" dirty="0"/>
              <a:t> </a:t>
            </a:r>
            <a:r>
              <a:rPr lang="en-US" altLang="zh-CN" sz="3200" dirty="0"/>
              <a:t>law.</a:t>
            </a:r>
          </a:p>
          <a:p>
            <a:r>
              <a:rPr lang="en-US" altLang="zh-CN" sz="3200" dirty="0"/>
              <a:t>Majority: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employer</a:t>
            </a:r>
            <a:r>
              <a:rPr lang="zh-CN" altLang="en-US" sz="3200" dirty="0"/>
              <a:t> </a:t>
            </a:r>
            <a:r>
              <a:rPr lang="en-US" altLang="zh-CN" sz="3200" dirty="0"/>
              <a:t>insured</a:t>
            </a:r>
            <a:r>
              <a:rPr lang="zh-CN" altLang="en-US" sz="3200" dirty="0"/>
              <a:t> </a:t>
            </a:r>
            <a:r>
              <a:rPr lang="en-US" altLang="zh-CN" sz="3200" dirty="0"/>
              <a:t>was</a:t>
            </a:r>
            <a:r>
              <a:rPr lang="zh-CN" altLang="en-US" sz="3200" dirty="0"/>
              <a:t> </a:t>
            </a:r>
            <a:r>
              <a:rPr lang="en-US" altLang="zh-CN" sz="3200" dirty="0"/>
              <a:t>allowed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allocate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loss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any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insurers</a:t>
            </a:r>
            <a:r>
              <a:rPr lang="zh-CN" altLang="en-US" sz="3200" dirty="0"/>
              <a:t> </a:t>
            </a:r>
            <a:r>
              <a:rPr lang="en-US" altLang="zh-CN" sz="3200" dirty="0"/>
              <a:t>in</a:t>
            </a:r>
            <a:r>
              <a:rPr lang="zh-CN" altLang="en-US" sz="3200" dirty="0"/>
              <a:t> </a:t>
            </a:r>
            <a:r>
              <a:rPr lang="en-US" altLang="zh-CN" sz="3200" dirty="0"/>
              <a:t>any</a:t>
            </a:r>
            <a:r>
              <a:rPr lang="zh-CN" altLang="en-US" sz="3200" dirty="0"/>
              <a:t> </a:t>
            </a:r>
            <a:r>
              <a:rPr lang="en-US" altLang="zh-CN" sz="3200" dirty="0"/>
              <a:t>year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cover</a:t>
            </a:r>
            <a:r>
              <a:rPr lang="zh-CN" altLang="en-US" sz="3200" dirty="0"/>
              <a:t> </a:t>
            </a:r>
            <a:r>
              <a:rPr lang="en-US" altLang="zh-CN" sz="3200" dirty="0"/>
              <a:t>(spiking),</a:t>
            </a:r>
            <a:r>
              <a:rPr lang="zh-CN" altLang="en-US" sz="3200" dirty="0"/>
              <a:t> </a:t>
            </a:r>
            <a:r>
              <a:rPr lang="en-US" altLang="zh-CN" sz="3200" dirty="0"/>
              <a:t>subject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rights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pursuing</a:t>
            </a:r>
            <a:r>
              <a:rPr lang="zh-CN" altLang="en-US" sz="3200" dirty="0"/>
              <a:t> </a:t>
            </a:r>
            <a:r>
              <a:rPr lang="en-US" altLang="zh-CN" sz="3200" dirty="0"/>
              <a:t>contribution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recoupment.</a:t>
            </a:r>
          </a:p>
          <a:p>
            <a:r>
              <a:rPr lang="en-US" altLang="zh-CN" sz="3200" dirty="0"/>
              <a:t>Minority: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employer</a:t>
            </a:r>
            <a:r>
              <a:rPr lang="zh-CN" altLang="en-US" sz="3200" dirty="0"/>
              <a:t> </a:t>
            </a:r>
            <a:r>
              <a:rPr lang="en-US" altLang="zh-CN" sz="3200" dirty="0"/>
              <a:t>was</a:t>
            </a:r>
            <a:r>
              <a:rPr lang="zh-CN" altLang="en-US" sz="3200" dirty="0"/>
              <a:t> </a:t>
            </a:r>
            <a:r>
              <a:rPr lang="en-US" altLang="zh-CN" sz="3200" dirty="0"/>
              <a:t>only</a:t>
            </a:r>
            <a:r>
              <a:rPr lang="zh-CN" altLang="en-US" sz="3200" dirty="0"/>
              <a:t> </a:t>
            </a:r>
            <a:r>
              <a:rPr lang="en-US" altLang="zh-CN" sz="3200" dirty="0"/>
              <a:t>liable</a:t>
            </a:r>
            <a:r>
              <a:rPr lang="zh-CN" altLang="en-US" sz="3200" dirty="0"/>
              <a:t> </a:t>
            </a:r>
            <a:r>
              <a:rPr lang="en-US" altLang="zh-CN" sz="3200" dirty="0"/>
              <a:t>for</a:t>
            </a:r>
            <a:r>
              <a:rPr lang="zh-CN" altLang="en-US" sz="3200" dirty="0"/>
              <a:t> </a:t>
            </a:r>
            <a:r>
              <a:rPr lang="en-US" altLang="zh-CN" sz="3200" dirty="0"/>
              <a:t>his</a:t>
            </a:r>
            <a:r>
              <a:rPr lang="zh-CN" altLang="en-US" sz="3200" dirty="0"/>
              <a:t> </a:t>
            </a:r>
            <a:r>
              <a:rPr lang="en-US" altLang="zh-CN" sz="3200" dirty="0"/>
              <a:t>contribution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chance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causing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disease.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774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C309-4574-4748-A072-38A78B550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u="sng" dirty="0"/>
              <a:t>Issue</a:t>
            </a:r>
            <a:r>
              <a:rPr lang="zh-CN" altLang="en-US" b="1" u="sng" dirty="0"/>
              <a:t> </a:t>
            </a:r>
            <a:r>
              <a:rPr lang="en-US" altLang="zh-CN" b="1" u="sng" dirty="0"/>
              <a:t>II:</a:t>
            </a:r>
            <a:r>
              <a:rPr lang="zh-CN" altLang="en-US" b="1" u="sng" dirty="0"/>
              <a:t> </a:t>
            </a:r>
            <a:r>
              <a:rPr lang="en-US" altLang="zh-CN" b="1" u="sng" dirty="0"/>
              <a:t>the</a:t>
            </a:r>
            <a:r>
              <a:rPr lang="zh-CN" altLang="en-US" b="1" u="sng" dirty="0"/>
              <a:t> </a:t>
            </a:r>
            <a:r>
              <a:rPr lang="en-US" altLang="zh-CN" b="1" u="sng" dirty="0"/>
              <a:t>right</a:t>
            </a:r>
            <a:r>
              <a:rPr lang="zh-CN" altLang="en-US" b="1" u="sng" dirty="0"/>
              <a:t> </a:t>
            </a:r>
            <a:r>
              <a:rPr lang="en-US" altLang="zh-CN" b="1" u="sng" dirty="0"/>
              <a:t>of</a:t>
            </a:r>
            <a:r>
              <a:rPr lang="zh-CN" altLang="en-US" b="1" u="sng" dirty="0"/>
              <a:t> </a:t>
            </a:r>
            <a:r>
              <a:rPr lang="en-US" altLang="zh-CN" b="1" u="sng" dirty="0"/>
              <a:t>contribution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C117D-563E-B849-9DF0-5D3D54425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Legal</a:t>
            </a:r>
            <a:r>
              <a:rPr lang="zh-CN" altLang="en-US" sz="3200" dirty="0"/>
              <a:t> </a:t>
            </a:r>
            <a:r>
              <a:rPr lang="en-US" altLang="zh-CN" sz="3200" dirty="0"/>
              <a:t>disguise:</a:t>
            </a:r>
            <a:r>
              <a:rPr lang="zh-CN" altLang="en-US" sz="3200" dirty="0"/>
              <a:t> </a:t>
            </a:r>
            <a:r>
              <a:rPr lang="en-US" altLang="zh-CN" sz="3200" dirty="0"/>
              <a:t>double</a:t>
            </a:r>
            <a:r>
              <a:rPr lang="zh-CN" altLang="en-US" sz="3200" dirty="0"/>
              <a:t> </a:t>
            </a:r>
            <a:r>
              <a:rPr lang="en-US" altLang="zh-CN" sz="3200" dirty="0"/>
              <a:t>insurance</a:t>
            </a:r>
          </a:p>
          <a:p>
            <a:r>
              <a:rPr lang="en-US" altLang="zh-CN" sz="3200" dirty="0"/>
              <a:t>Majority:</a:t>
            </a:r>
            <a:r>
              <a:rPr lang="zh-CN" altLang="en-US" sz="3200" dirty="0"/>
              <a:t> </a:t>
            </a:r>
            <a:r>
              <a:rPr lang="en-US" altLang="zh-CN" sz="3200" dirty="0"/>
              <a:t>A</a:t>
            </a:r>
            <a:r>
              <a:rPr lang="zh-CN" altLang="en-US" sz="3200" dirty="0"/>
              <a:t> </a:t>
            </a:r>
            <a:r>
              <a:rPr lang="en-US" altLang="zh-CN" sz="3200" dirty="0"/>
              <a:t>broader</a:t>
            </a:r>
            <a:r>
              <a:rPr lang="zh-CN" altLang="en-US" sz="3200" dirty="0"/>
              <a:t> </a:t>
            </a:r>
            <a:r>
              <a:rPr lang="en-US" altLang="zh-CN" sz="3200" dirty="0"/>
              <a:t>view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“double</a:t>
            </a:r>
            <a:r>
              <a:rPr lang="zh-CN" altLang="en-US" sz="3200" dirty="0"/>
              <a:t> </a:t>
            </a:r>
            <a:r>
              <a:rPr lang="en-US" altLang="zh-CN" sz="3200" dirty="0"/>
              <a:t>insurance”</a:t>
            </a:r>
            <a:r>
              <a:rPr lang="zh-CN" altLang="en-US" sz="3200" dirty="0"/>
              <a:t> </a:t>
            </a:r>
            <a:r>
              <a:rPr lang="en-US" altLang="zh-CN" sz="3200" dirty="0"/>
              <a:t>should</a:t>
            </a:r>
            <a:r>
              <a:rPr lang="zh-CN" altLang="en-US" sz="3200" dirty="0"/>
              <a:t> </a:t>
            </a:r>
            <a:r>
              <a:rPr lang="en-US" altLang="zh-CN" sz="3200" dirty="0"/>
              <a:t>be</a:t>
            </a:r>
            <a:r>
              <a:rPr lang="zh-CN" altLang="en-US" sz="3200" dirty="0"/>
              <a:t> </a:t>
            </a:r>
            <a:r>
              <a:rPr lang="en-US" altLang="zh-CN" sz="3200" dirty="0"/>
              <a:t>taken</a:t>
            </a:r>
            <a:r>
              <a:rPr lang="zh-CN" altLang="en-US" sz="3200" dirty="0"/>
              <a:t> </a:t>
            </a:r>
            <a:r>
              <a:rPr lang="en-US" altLang="zh-CN" sz="3200" dirty="0"/>
              <a:t>under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new</a:t>
            </a:r>
            <a:r>
              <a:rPr lang="zh-CN" altLang="en-US" sz="3200" dirty="0"/>
              <a:t> </a:t>
            </a:r>
            <a:r>
              <a:rPr lang="en-US" altLang="zh-CN" sz="3200" dirty="0"/>
              <a:t>Fairchild</a:t>
            </a:r>
            <a:r>
              <a:rPr lang="zh-CN" altLang="en-US" sz="3200" dirty="0"/>
              <a:t> </a:t>
            </a:r>
            <a:r>
              <a:rPr lang="en-US" altLang="zh-CN" sz="3200" dirty="0"/>
              <a:t>context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adapt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meet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unique</a:t>
            </a:r>
            <a:r>
              <a:rPr lang="zh-CN" altLang="en-US" sz="3200" dirty="0"/>
              <a:t> </a:t>
            </a:r>
            <a:r>
              <a:rPr lang="en-US" altLang="zh-CN" sz="3200" dirty="0"/>
              <a:t>anomalies.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measurement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contribution</a:t>
            </a:r>
            <a:r>
              <a:rPr lang="zh-CN" altLang="en-US" sz="3200" dirty="0"/>
              <a:t> </a:t>
            </a:r>
            <a:r>
              <a:rPr lang="en-US" altLang="zh-CN" sz="3200" dirty="0"/>
              <a:t>in</a:t>
            </a:r>
            <a:r>
              <a:rPr lang="zh-CN" altLang="en-US" sz="3200" dirty="0"/>
              <a:t> </a:t>
            </a:r>
            <a:r>
              <a:rPr lang="en-US" altLang="zh-CN" sz="3200" dirty="0"/>
              <a:t>cross-year</a:t>
            </a:r>
            <a:r>
              <a:rPr lang="zh-CN" altLang="en-US" sz="3200" dirty="0"/>
              <a:t> </a:t>
            </a:r>
            <a:r>
              <a:rPr lang="en-US" altLang="zh-CN" sz="3200" dirty="0"/>
              <a:t>policies</a:t>
            </a:r>
            <a:r>
              <a:rPr lang="zh-CN" altLang="en-US" sz="3200" dirty="0"/>
              <a:t> </a:t>
            </a:r>
            <a:r>
              <a:rPr lang="en-US" altLang="zh-CN" sz="3200" dirty="0"/>
              <a:t>had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be</a:t>
            </a:r>
            <a:r>
              <a:rPr lang="zh-CN" altLang="en-US" sz="3200" dirty="0"/>
              <a:t> </a:t>
            </a:r>
            <a:r>
              <a:rPr lang="en-US" altLang="zh-CN" sz="3200" dirty="0"/>
              <a:t>time</a:t>
            </a:r>
            <a:r>
              <a:rPr lang="zh-CN" altLang="en-US" sz="3200" dirty="0"/>
              <a:t> </a:t>
            </a:r>
            <a:r>
              <a:rPr lang="en-US" altLang="zh-CN" sz="3200" dirty="0"/>
              <a:t>on</a:t>
            </a:r>
            <a:r>
              <a:rPr lang="zh-CN" altLang="en-US" sz="3200" dirty="0"/>
              <a:t> </a:t>
            </a:r>
            <a:r>
              <a:rPr lang="en-US" altLang="zh-CN" sz="3200" dirty="0"/>
              <a:t>risk.</a:t>
            </a:r>
          </a:p>
          <a:p>
            <a:r>
              <a:rPr lang="en-US" altLang="zh-CN" sz="3200" dirty="0"/>
              <a:t>Minority:</a:t>
            </a:r>
            <a:r>
              <a:rPr lang="zh-CN" altLang="en-US" sz="3200" dirty="0"/>
              <a:t> </a:t>
            </a:r>
            <a:r>
              <a:rPr lang="en-US" altLang="zh-CN" sz="3200" dirty="0"/>
              <a:t>no</a:t>
            </a:r>
            <a:r>
              <a:rPr lang="zh-CN" altLang="en-US" sz="3200" dirty="0"/>
              <a:t> </a:t>
            </a:r>
            <a:r>
              <a:rPr lang="en-US" altLang="zh-CN" sz="3200" dirty="0"/>
              <a:t>legal</a:t>
            </a:r>
            <a:r>
              <a:rPr lang="zh-CN" altLang="en-US" sz="3200" dirty="0"/>
              <a:t> </a:t>
            </a:r>
            <a:r>
              <a:rPr lang="en-US" altLang="zh-CN" sz="3200" dirty="0"/>
              <a:t>basis</a:t>
            </a:r>
            <a:r>
              <a:rPr lang="zh-CN" altLang="en-US" sz="3200" dirty="0"/>
              <a:t> </a:t>
            </a:r>
            <a:r>
              <a:rPr lang="en-US" altLang="zh-CN" sz="3200" dirty="0"/>
              <a:t>for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extension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concept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double</a:t>
            </a:r>
            <a:r>
              <a:rPr lang="zh-CN" altLang="en-US" sz="3200" dirty="0"/>
              <a:t> </a:t>
            </a:r>
            <a:r>
              <a:rPr lang="en-US" altLang="zh-CN" sz="3200" dirty="0"/>
              <a:t>insurance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cross-year</a:t>
            </a:r>
            <a:r>
              <a:rPr lang="zh-CN" altLang="en-US" sz="3200" dirty="0"/>
              <a:t> </a:t>
            </a:r>
            <a:r>
              <a:rPr lang="en-US" altLang="zh-CN" sz="3200" dirty="0"/>
              <a:t>policies.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687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4248-C79E-3347-85D8-70A82FE8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u="sng" dirty="0"/>
              <a:t>Issue</a:t>
            </a:r>
            <a:r>
              <a:rPr lang="zh-CN" altLang="en-US" b="1" u="sng" dirty="0"/>
              <a:t> </a:t>
            </a:r>
            <a:r>
              <a:rPr lang="en-US" altLang="zh-CN" b="1" u="sng" dirty="0"/>
              <a:t>III:</a:t>
            </a:r>
            <a:r>
              <a:rPr lang="zh-CN" altLang="en-US" b="1" u="sng" dirty="0"/>
              <a:t> </a:t>
            </a:r>
            <a:r>
              <a:rPr lang="en-US" altLang="zh-CN" b="1" u="sng" dirty="0"/>
              <a:t>the</a:t>
            </a:r>
            <a:r>
              <a:rPr lang="zh-CN" altLang="en-US" b="1" u="sng" dirty="0"/>
              <a:t> </a:t>
            </a:r>
            <a:r>
              <a:rPr lang="en-US" altLang="zh-CN" b="1" u="sng" dirty="0"/>
              <a:t>right</a:t>
            </a:r>
            <a:r>
              <a:rPr lang="zh-CN" altLang="en-US" b="1" u="sng" dirty="0"/>
              <a:t> </a:t>
            </a:r>
            <a:r>
              <a:rPr lang="en-US" altLang="zh-CN" b="1" u="sng" dirty="0"/>
              <a:t>of</a:t>
            </a:r>
            <a:r>
              <a:rPr lang="zh-CN" altLang="en-US" b="1" u="sng" dirty="0"/>
              <a:t> </a:t>
            </a:r>
            <a:r>
              <a:rPr lang="en-US" altLang="zh-CN" b="1" u="sng" dirty="0"/>
              <a:t>recoupment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969A5-4048-E94B-92A4-C528E1781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Controversies:</a:t>
            </a:r>
          </a:p>
          <a:p>
            <a:r>
              <a:rPr lang="en-GB" sz="3200" dirty="0"/>
              <a:t>Law of restitution: non-entitlement of restitution where the defendant was contractually entitled to the enrichment.</a:t>
            </a:r>
          </a:p>
          <a:p>
            <a:r>
              <a:rPr lang="en-GB" sz="3200" dirty="0"/>
              <a:t>Subrogation in insurance: the insurer can stand into the assured’s shoes to sue a third-party;</a:t>
            </a:r>
          </a:p>
          <a:p>
            <a:r>
              <a:rPr lang="en-GB" sz="3200" dirty="0"/>
              <a:t>“Self-insurance”: a concept when a person did not insure at all??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35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65C02-E929-5047-8151-8D9B63454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31" y="0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b="1" u="sng" dirty="0"/>
              <a:t>A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review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of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the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law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at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insurance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level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until</a:t>
            </a:r>
            <a:r>
              <a:rPr lang="zh-CN" altLang="en-US" sz="4000" b="1" u="sng" dirty="0"/>
              <a:t> </a:t>
            </a:r>
            <a:r>
              <a:rPr lang="en-US" altLang="zh-CN" sz="4000" b="1" u="sng" dirty="0"/>
              <a:t>IEG</a:t>
            </a:r>
            <a:endParaRPr lang="en-US" sz="40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6AAF1-4F7B-DA4B-81D2-99FC059B3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631" y="1379956"/>
            <a:ext cx="11353800" cy="5311691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“Significant</a:t>
            </a:r>
            <a:r>
              <a:rPr lang="zh-CN" altLang="en-US" dirty="0"/>
              <a:t> </a:t>
            </a:r>
            <a:r>
              <a:rPr lang="en-US" altLang="zh-CN" dirty="0"/>
              <a:t>anomalies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law”.</a:t>
            </a:r>
          </a:p>
          <a:p>
            <a:r>
              <a:rPr lang="en-US" altLang="zh-CN" dirty="0"/>
              <a:t>“Intended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was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ensure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remedy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victims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negligent</a:t>
            </a:r>
            <a:r>
              <a:rPr lang="zh-CN" altLang="en-US" dirty="0"/>
              <a:t> </a:t>
            </a:r>
            <a:r>
              <a:rPr lang="en-US" altLang="zh-CN" dirty="0"/>
              <a:t>exposure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asbestos.”:</a:t>
            </a:r>
          </a:p>
          <a:p>
            <a:pPr lvl="1"/>
            <a:r>
              <a:rPr lang="en-US" altLang="zh-CN" dirty="0"/>
              <a:t>Either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solvent</a:t>
            </a:r>
            <a:r>
              <a:rPr lang="zh-CN" altLang="en-US" dirty="0"/>
              <a:t> </a:t>
            </a:r>
            <a:r>
              <a:rPr lang="en-US" altLang="zh-CN" dirty="0"/>
              <a:t>employer;</a:t>
            </a:r>
          </a:p>
          <a:p>
            <a:pPr lvl="1"/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solvent</a:t>
            </a:r>
            <a:r>
              <a:rPr lang="zh-CN" altLang="en-US" dirty="0"/>
              <a:t> </a:t>
            </a:r>
            <a:r>
              <a:rPr lang="en-US" altLang="zh-CN" dirty="0"/>
              <a:t>insurer;</a:t>
            </a:r>
          </a:p>
          <a:p>
            <a:pPr lvl="1"/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cases</a:t>
            </a:r>
            <a:r>
              <a:rPr lang="zh-CN" altLang="en-US" dirty="0"/>
              <a:t> </a:t>
            </a:r>
            <a:r>
              <a:rPr lang="en-US" altLang="zh-CN" dirty="0"/>
              <a:t>where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insurer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insolvent,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statutory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industry</a:t>
            </a:r>
            <a:r>
              <a:rPr lang="zh-CN" altLang="en-US" dirty="0"/>
              <a:t> </a:t>
            </a:r>
            <a:r>
              <a:rPr lang="en-US" altLang="zh-CN" dirty="0"/>
              <a:t>compensation</a:t>
            </a:r>
            <a:r>
              <a:rPr lang="zh-CN" altLang="en-US" dirty="0"/>
              <a:t> </a:t>
            </a:r>
            <a:r>
              <a:rPr lang="en-US" altLang="zh-CN" dirty="0"/>
              <a:t>scheme.</a:t>
            </a:r>
          </a:p>
          <a:p>
            <a:r>
              <a:rPr lang="en-US" altLang="zh-CN" dirty="0"/>
              <a:t>“Once</a:t>
            </a:r>
            <a:r>
              <a:rPr lang="zh-CN" altLang="en-US" dirty="0"/>
              <a:t> </a:t>
            </a:r>
            <a:r>
              <a:rPr lang="en-US" altLang="zh-CN" dirty="0"/>
              <a:t>unorthodoxy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served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purpose,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should</a:t>
            </a:r>
            <a:r>
              <a:rPr lang="zh-CN" altLang="en-US" dirty="0"/>
              <a:t> </a:t>
            </a:r>
            <a:r>
              <a:rPr lang="en-US" altLang="zh-CN" dirty="0"/>
              <a:t>revert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orthodoxy.”</a:t>
            </a:r>
          </a:p>
          <a:p>
            <a:r>
              <a:rPr lang="en-US" altLang="zh-CN" dirty="0"/>
              <a:t>“Unnecessary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perpetuate</a:t>
            </a:r>
            <a:r>
              <a:rPr lang="zh-CN" altLang="en-US" dirty="0"/>
              <a:t> </a:t>
            </a:r>
            <a:r>
              <a:rPr lang="en-US" altLang="zh-CN" dirty="0"/>
              <a:t>them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reinsurance</a:t>
            </a:r>
            <a:r>
              <a:rPr lang="zh-CN" altLang="en-US" dirty="0"/>
              <a:t> </a:t>
            </a:r>
            <a:r>
              <a:rPr lang="en-US" altLang="zh-CN" dirty="0"/>
              <a:t>level.”</a:t>
            </a:r>
          </a:p>
          <a:p>
            <a:r>
              <a:rPr lang="en-US" altLang="zh-CN" dirty="0"/>
              <a:t>“Revert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principles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common</a:t>
            </a:r>
            <a:r>
              <a:rPr lang="zh-CN" altLang="en-US" dirty="0"/>
              <a:t> </a:t>
            </a:r>
            <a:r>
              <a:rPr lang="en-US" altLang="zh-CN" dirty="0"/>
              <a:t>law</a:t>
            </a:r>
            <a:r>
              <a:rPr lang="zh-CN" altLang="en-US" dirty="0"/>
              <a:t> </a:t>
            </a:r>
            <a:r>
              <a:rPr lang="en-US" altLang="zh-CN" dirty="0"/>
              <a:t>whereby</a:t>
            </a:r>
            <a:r>
              <a:rPr lang="zh-CN" altLang="en-US" dirty="0"/>
              <a:t> </a:t>
            </a:r>
            <a:r>
              <a:rPr lang="en-US" altLang="zh-CN" dirty="0"/>
              <a:t>liability</a:t>
            </a:r>
            <a:r>
              <a:rPr lang="zh-CN" altLang="en-US" dirty="0"/>
              <a:t> </a:t>
            </a:r>
            <a:r>
              <a:rPr lang="en-US" altLang="zh-CN" dirty="0"/>
              <a:t>should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apportioned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accordance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Barker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reference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contribution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risk.”</a:t>
            </a:r>
          </a:p>
          <a:p>
            <a:r>
              <a:rPr lang="en-US" altLang="zh-CN" dirty="0"/>
              <a:t>“A</a:t>
            </a:r>
            <a:r>
              <a:rPr lang="zh-CN" altLang="en-US" dirty="0"/>
              <a:t> </a:t>
            </a:r>
            <a:r>
              <a:rPr lang="en-US" altLang="zh-CN" dirty="0"/>
              <a:t>principled</a:t>
            </a:r>
            <a:r>
              <a:rPr lang="zh-CN" altLang="en-US" dirty="0"/>
              <a:t> </a:t>
            </a:r>
            <a:r>
              <a:rPr lang="en-US" altLang="zh-CN" dirty="0"/>
              <a:t>solution</a:t>
            </a:r>
            <a:r>
              <a:rPr lang="zh-CN" altLang="en-US" dirty="0"/>
              <a:t> </a:t>
            </a:r>
            <a:r>
              <a:rPr lang="en-US" altLang="zh-CN" dirty="0"/>
              <a:t>must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found,</a:t>
            </a:r>
            <a:r>
              <a:rPr lang="zh-CN" altLang="en-US" dirty="0"/>
              <a:t> </a:t>
            </a:r>
            <a:r>
              <a:rPr lang="en-US" altLang="zh-CN" dirty="0"/>
              <a:t>even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involves</a:t>
            </a:r>
            <a:r>
              <a:rPr lang="zh-CN" altLang="en-US" dirty="0"/>
              <a:t> </a:t>
            </a:r>
            <a:r>
              <a:rPr lang="en-US" altLang="zh-CN" dirty="0"/>
              <a:t>striking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ground.”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929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291C8-7AC8-6A49-8D8C-C412C6DF4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353"/>
            <a:ext cx="10515600" cy="1325563"/>
          </a:xfrm>
        </p:spPr>
        <p:txBody>
          <a:bodyPr/>
          <a:lstStyle/>
          <a:p>
            <a:r>
              <a:rPr lang="en-US" altLang="zh-CN" b="1" u="sng" dirty="0" err="1"/>
              <a:t>Equitas</a:t>
            </a:r>
            <a:r>
              <a:rPr lang="en-US" altLang="zh-CN" b="1" u="sng" dirty="0"/>
              <a:t>’</a:t>
            </a:r>
            <a:r>
              <a:rPr lang="zh-CN" altLang="en-US" b="1" u="sng" dirty="0"/>
              <a:t> </a:t>
            </a:r>
            <a:r>
              <a:rPr lang="en-US" altLang="zh-CN" b="1" u="sng" dirty="0"/>
              <a:t>solution</a:t>
            </a:r>
            <a:r>
              <a:rPr lang="zh-CN" altLang="en-US" b="1" u="sng" dirty="0"/>
              <a:t> </a:t>
            </a:r>
            <a:r>
              <a:rPr lang="en-US" altLang="zh-CN" b="1" u="sng" dirty="0"/>
              <a:t>in</a:t>
            </a:r>
            <a:r>
              <a:rPr lang="zh-CN" altLang="en-US" b="1" u="sng" dirty="0"/>
              <a:t> </a:t>
            </a:r>
            <a:r>
              <a:rPr lang="en-US" altLang="zh-CN" b="1" u="sng" dirty="0"/>
              <a:t>summary: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24148-F0B1-154F-B0E9-445F73948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853"/>
            <a:ext cx="10760242" cy="5223794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First:</a:t>
            </a:r>
          </a:p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deemed</a:t>
            </a:r>
            <a:r>
              <a:rPr lang="zh-CN" altLang="en-US" dirty="0"/>
              <a:t> </a:t>
            </a:r>
            <a:r>
              <a:rPr lang="en-US" altLang="zh-CN" dirty="0"/>
              <a:t>allocation</a:t>
            </a:r>
            <a:r>
              <a:rPr lang="zh-CN" altLang="en-US" dirty="0"/>
              <a:t> </a:t>
            </a:r>
            <a:r>
              <a:rPr lang="en-US" altLang="zh-CN" dirty="0"/>
              <a:t>(implied</a:t>
            </a:r>
            <a:r>
              <a:rPr lang="zh-CN" altLang="en-US" dirty="0"/>
              <a:t> </a:t>
            </a:r>
            <a:r>
              <a:rPr lang="en-US" altLang="zh-CN" dirty="0"/>
              <a:t>term)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inwards</a:t>
            </a:r>
            <a:r>
              <a:rPr lang="zh-CN" altLang="en-US" dirty="0"/>
              <a:t> </a:t>
            </a:r>
            <a:r>
              <a:rPr lang="en-US" altLang="zh-CN" dirty="0"/>
              <a:t>mesothelioma</a:t>
            </a:r>
            <a:r>
              <a:rPr lang="zh-CN" altLang="en-US" dirty="0"/>
              <a:t> </a:t>
            </a:r>
            <a:r>
              <a:rPr lang="en-US" altLang="zh-CN" dirty="0"/>
              <a:t>claims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time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risk</a:t>
            </a:r>
            <a:r>
              <a:rPr lang="zh-CN" altLang="en-US" dirty="0"/>
              <a:t> </a:t>
            </a:r>
            <a:r>
              <a:rPr lang="en-US" altLang="zh-CN" dirty="0"/>
              <a:t>basis</a:t>
            </a:r>
            <a:r>
              <a:rPr lang="zh-CN" altLang="en-US" dirty="0"/>
              <a:t> </a:t>
            </a:r>
            <a:r>
              <a:rPr lang="en-US" altLang="zh-CN" dirty="0"/>
              <a:t>would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danger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seeking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counteract</a:t>
            </a:r>
            <a:r>
              <a:rPr lang="zh-CN" altLang="en-US" dirty="0"/>
              <a:t> </a:t>
            </a:r>
            <a:r>
              <a:rPr lang="en-US" altLang="zh-CN" dirty="0"/>
              <a:t>what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effectively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deeming</a:t>
            </a:r>
            <a:r>
              <a:rPr lang="zh-CN" altLang="en-US" dirty="0"/>
              <a:t> </a:t>
            </a:r>
            <a:r>
              <a:rPr lang="en-US" altLang="zh-CN" dirty="0"/>
              <a:t>provision</a:t>
            </a:r>
            <a:r>
              <a:rPr lang="zh-CN" altLang="en-US" dirty="0"/>
              <a:t> </a:t>
            </a:r>
            <a:r>
              <a:rPr lang="en-US" altLang="zh-CN" dirty="0"/>
              <a:t>(the</a:t>
            </a:r>
            <a:r>
              <a:rPr lang="zh-CN" altLang="en-US" dirty="0"/>
              <a:t> </a:t>
            </a:r>
            <a:r>
              <a:rPr lang="en-US" altLang="zh-CN" dirty="0"/>
              <a:t>weak</a:t>
            </a:r>
            <a:r>
              <a:rPr lang="zh-CN" altLang="en-US" dirty="0"/>
              <a:t> </a:t>
            </a:r>
            <a:r>
              <a:rPr lang="en-US" altLang="zh-CN" dirty="0"/>
              <a:t>causal</a:t>
            </a:r>
            <a:r>
              <a:rPr lang="zh-CN" altLang="en-US" dirty="0"/>
              <a:t> </a:t>
            </a:r>
            <a:r>
              <a:rPr lang="en-US" altLang="zh-CN" dirty="0"/>
              <a:t>link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Fairchild);</a:t>
            </a:r>
          </a:p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deemed</a:t>
            </a:r>
            <a:r>
              <a:rPr lang="zh-CN" altLang="en-US" dirty="0"/>
              <a:t> </a:t>
            </a:r>
            <a:r>
              <a:rPr lang="en-US" altLang="zh-CN" dirty="0"/>
              <a:t>allocation</a:t>
            </a:r>
            <a:r>
              <a:rPr lang="zh-CN" altLang="en-US" dirty="0"/>
              <a:t> </a:t>
            </a:r>
            <a:r>
              <a:rPr lang="en-US" altLang="zh-CN" dirty="0"/>
              <a:t>would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collide</a:t>
            </a:r>
            <a:r>
              <a:rPr lang="zh-CN" altLang="en-US" dirty="0"/>
              <a:t> </a:t>
            </a:r>
            <a:r>
              <a:rPr lang="en-US" altLang="zh-CN" dirty="0"/>
              <a:t>headlong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other</a:t>
            </a:r>
            <a:r>
              <a:rPr lang="zh-CN" altLang="en-US" dirty="0"/>
              <a:t> </a:t>
            </a:r>
            <a:r>
              <a:rPr lang="en-US" altLang="zh-CN" dirty="0"/>
              <a:t>fundamental</a:t>
            </a:r>
            <a:r>
              <a:rPr lang="zh-CN" altLang="en-US" dirty="0"/>
              <a:t> </a:t>
            </a:r>
            <a:r>
              <a:rPr lang="en-US" altLang="zh-CN" dirty="0"/>
              <a:t>principles:</a:t>
            </a:r>
          </a:p>
          <a:p>
            <a:pPr lvl="1"/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nature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reinsurance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form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insurance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original</a:t>
            </a:r>
            <a:r>
              <a:rPr lang="zh-CN" altLang="en-US" dirty="0"/>
              <a:t> </a:t>
            </a:r>
            <a:r>
              <a:rPr lang="en-US" altLang="zh-CN" dirty="0"/>
              <a:t>subject</a:t>
            </a:r>
            <a:r>
              <a:rPr lang="zh-CN" altLang="en-US" dirty="0"/>
              <a:t> </a:t>
            </a:r>
            <a:r>
              <a:rPr lang="en-US" altLang="zh-CN" dirty="0"/>
              <a:t>matter</a:t>
            </a:r>
            <a:r>
              <a:rPr lang="zh-CN" altLang="en-US" dirty="0"/>
              <a:t> </a:t>
            </a:r>
            <a:r>
              <a:rPr lang="en-US" altLang="zh-CN" dirty="0"/>
              <a:t>insured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i="1" dirty="0" err="1"/>
              <a:t>Wasa</a:t>
            </a:r>
            <a:r>
              <a:rPr lang="en-US" altLang="zh-CN" dirty="0"/>
              <a:t>);</a:t>
            </a:r>
          </a:p>
          <a:p>
            <a:pPr lvl="1"/>
            <a:r>
              <a:rPr lang="en-US" altLang="zh-CN" dirty="0"/>
              <a:t>Absence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any</a:t>
            </a:r>
            <a:r>
              <a:rPr lang="zh-CN" altLang="en-US" dirty="0"/>
              <a:t> </a:t>
            </a:r>
            <a:r>
              <a:rPr lang="en-US" altLang="zh-CN" dirty="0"/>
              <a:t>valid</a:t>
            </a:r>
            <a:r>
              <a:rPr lang="zh-CN" altLang="en-US" dirty="0"/>
              <a:t> </a:t>
            </a:r>
            <a:r>
              <a:rPr lang="en-US" altLang="zh-CN" dirty="0"/>
              <a:t>basis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distinguish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insurance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reinsurance</a:t>
            </a:r>
            <a:r>
              <a:rPr lang="zh-CN" altLang="en-US" dirty="0"/>
              <a:t> </a:t>
            </a:r>
            <a:r>
              <a:rPr lang="en-US" altLang="zh-CN" dirty="0"/>
              <a:t>contracts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matter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construction;</a:t>
            </a:r>
          </a:p>
          <a:p>
            <a:r>
              <a:rPr lang="en-US" altLang="zh-CN" dirty="0"/>
              <a:t>Therefore,</a:t>
            </a:r>
            <a:r>
              <a:rPr lang="zh-CN" altLang="en-US" dirty="0"/>
              <a:t> </a:t>
            </a:r>
            <a:r>
              <a:rPr lang="en-US" altLang="zh-CN" dirty="0"/>
              <a:t>MMI’s</a:t>
            </a:r>
            <a:r>
              <a:rPr lang="zh-CN" altLang="en-US" dirty="0"/>
              <a:t> </a:t>
            </a:r>
            <a:r>
              <a:rPr lang="en-US" altLang="zh-CN" dirty="0"/>
              <a:t>unallocated</a:t>
            </a:r>
            <a:r>
              <a:rPr lang="zh-CN" altLang="en-US" dirty="0"/>
              <a:t> </a:t>
            </a:r>
            <a:r>
              <a:rPr lang="en-US" altLang="zh-CN" dirty="0"/>
              <a:t>settlement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inwards</a:t>
            </a:r>
            <a:r>
              <a:rPr lang="zh-CN" altLang="en-US" dirty="0"/>
              <a:t> </a:t>
            </a:r>
            <a:r>
              <a:rPr lang="en-US" altLang="zh-CN" dirty="0"/>
              <a:t>claims</a:t>
            </a:r>
            <a:r>
              <a:rPr lang="zh-CN" altLang="en-US" dirty="0"/>
              <a:t> </a:t>
            </a:r>
            <a:r>
              <a:rPr lang="en-US" altLang="zh-CN" dirty="0"/>
              <a:t>were</a:t>
            </a:r>
            <a:r>
              <a:rPr lang="zh-CN" altLang="en-US" dirty="0"/>
              <a:t> </a:t>
            </a:r>
            <a:r>
              <a:rPr lang="en-US" altLang="zh-CN" dirty="0"/>
              <a:t>unproblematic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had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contractual</a:t>
            </a:r>
            <a:r>
              <a:rPr lang="zh-CN" altLang="en-US" dirty="0"/>
              <a:t> </a:t>
            </a:r>
            <a:r>
              <a:rPr lang="en-US" altLang="zh-CN" dirty="0"/>
              <a:t>right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present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reinsurance</a:t>
            </a:r>
            <a:r>
              <a:rPr lang="zh-CN" altLang="en-US" dirty="0"/>
              <a:t> </a:t>
            </a:r>
            <a:r>
              <a:rPr lang="en-US" altLang="zh-CN" dirty="0"/>
              <a:t>claims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policy</a:t>
            </a:r>
            <a:r>
              <a:rPr lang="zh-CN" altLang="en-US" dirty="0"/>
              <a:t> </a:t>
            </a:r>
            <a:r>
              <a:rPr lang="en-US" altLang="zh-CN" dirty="0"/>
              <a:t>year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choice,</a:t>
            </a:r>
            <a:r>
              <a:rPr lang="zh-CN" altLang="en-US" dirty="0"/>
              <a:t> </a:t>
            </a:r>
            <a:r>
              <a:rPr lang="en-US" altLang="zh-CN" b="1" u="sng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it’s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“absolute”</a:t>
            </a:r>
            <a:r>
              <a:rPr lang="zh-CN" altLang="en-US" dirty="0"/>
              <a:t> </a:t>
            </a:r>
            <a:r>
              <a:rPr lang="en-US" altLang="zh-CN" dirty="0"/>
              <a:t>contractual</a:t>
            </a:r>
            <a:r>
              <a:rPr lang="zh-CN" altLang="en-US" dirty="0"/>
              <a:t> </a:t>
            </a:r>
            <a:r>
              <a:rPr lang="en-US" altLang="zh-CN" dirty="0"/>
              <a:t>right.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7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E3932-3A82-0549-B859-22287F581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7"/>
            <a:ext cx="10736179" cy="4802187"/>
          </a:xfrm>
        </p:spPr>
        <p:txBody>
          <a:bodyPr>
            <a:normAutofit/>
          </a:bodyPr>
          <a:lstStyle/>
          <a:p>
            <a:r>
              <a:rPr lang="en-US" altLang="zh-CN" sz="3000" dirty="0"/>
              <a:t>Secondly:</a:t>
            </a:r>
          </a:p>
          <a:p>
            <a:r>
              <a:rPr lang="en-US" altLang="zh-CN" sz="3000" dirty="0"/>
              <a:t>Insurer’s</a:t>
            </a:r>
            <a:r>
              <a:rPr lang="zh-CN" altLang="en-US" sz="3000" dirty="0"/>
              <a:t> </a:t>
            </a:r>
            <a:r>
              <a:rPr lang="en-US" altLang="zh-CN" sz="3000" dirty="0"/>
              <a:t>right</a:t>
            </a:r>
            <a:r>
              <a:rPr lang="zh-CN" altLang="en-US" sz="3000" dirty="0"/>
              <a:t> </a:t>
            </a:r>
            <a:r>
              <a:rPr lang="en-US" altLang="zh-CN" sz="3000" dirty="0"/>
              <a:t>to</a:t>
            </a:r>
            <a:r>
              <a:rPr lang="zh-CN" altLang="en-US" sz="3000" dirty="0"/>
              <a:t> </a:t>
            </a:r>
            <a:r>
              <a:rPr lang="en-US" altLang="zh-CN" sz="3000" dirty="0"/>
              <a:t>present</a:t>
            </a:r>
            <a:r>
              <a:rPr lang="zh-CN" altLang="en-US" sz="3000" dirty="0"/>
              <a:t> </a:t>
            </a:r>
            <a:r>
              <a:rPr lang="en-US" altLang="zh-CN" sz="3000" dirty="0"/>
              <a:t>its</a:t>
            </a:r>
            <a:r>
              <a:rPr lang="zh-CN" altLang="en-US" sz="3000" dirty="0"/>
              <a:t> </a:t>
            </a:r>
            <a:r>
              <a:rPr lang="en-US" altLang="zh-CN" sz="3000" dirty="0"/>
              <a:t>reinsurance</a:t>
            </a:r>
            <a:r>
              <a:rPr lang="zh-CN" altLang="en-US" sz="3000" dirty="0"/>
              <a:t> </a:t>
            </a:r>
            <a:r>
              <a:rPr lang="en-US" altLang="zh-CN" sz="3000" dirty="0"/>
              <a:t>claims</a:t>
            </a:r>
            <a:r>
              <a:rPr lang="zh-CN" altLang="en-US" sz="3000" dirty="0"/>
              <a:t> </a:t>
            </a:r>
            <a:r>
              <a:rPr lang="en-US" altLang="zh-CN" sz="3000" dirty="0"/>
              <a:t>must</a:t>
            </a:r>
            <a:r>
              <a:rPr lang="zh-CN" altLang="en-US" sz="3000" dirty="0"/>
              <a:t> </a:t>
            </a:r>
            <a:r>
              <a:rPr lang="en-US" altLang="zh-CN" sz="3000" dirty="0"/>
              <a:t>be</a:t>
            </a:r>
            <a:r>
              <a:rPr lang="zh-CN" altLang="en-US" sz="3000" dirty="0"/>
              <a:t> </a:t>
            </a:r>
            <a:r>
              <a:rPr lang="en-US" altLang="zh-CN" sz="3000" dirty="0"/>
              <a:t>exercised</a:t>
            </a:r>
            <a:r>
              <a:rPr lang="zh-CN" altLang="en-US" sz="3000" dirty="0"/>
              <a:t> </a:t>
            </a:r>
            <a:r>
              <a:rPr lang="en-US" altLang="zh-CN" sz="3000" dirty="0"/>
              <a:t>in</a:t>
            </a:r>
            <a:r>
              <a:rPr lang="zh-CN" altLang="en-US" sz="3000" dirty="0"/>
              <a:t> </a:t>
            </a:r>
            <a:r>
              <a:rPr lang="en-US" altLang="zh-CN" sz="3000" dirty="0"/>
              <a:t>a</a:t>
            </a:r>
            <a:r>
              <a:rPr lang="zh-CN" altLang="en-US" sz="3000" dirty="0"/>
              <a:t> </a:t>
            </a:r>
            <a:r>
              <a:rPr lang="en-US" altLang="zh-CN" sz="3000" dirty="0"/>
              <a:t>manner</a:t>
            </a:r>
            <a:r>
              <a:rPr lang="zh-CN" altLang="en-US" sz="3000" dirty="0"/>
              <a:t> </a:t>
            </a:r>
            <a:r>
              <a:rPr lang="en-US" altLang="zh-CN" sz="3000" dirty="0"/>
              <a:t>which</a:t>
            </a:r>
            <a:r>
              <a:rPr lang="zh-CN" altLang="en-US" sz="3000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not</a:t>
            </a:r>
            <a:r>
              <a:rPr lang="zh-CN" altLang="en-US" sz="3000" dirty="0"/>
              <a:t> </a:t>
            </a:r>
            <a:r>
              <a:rPr lang="en-US" altLang="zh-CN" sz="3000" dirty="0"/>
              <a:t>arbitrary,</a:t>
            </a:r>
            <a:r>
              <a:rPr lang="zh-CN" altLang="en-US" sz="3000" dirty="0"/>
              <a:t> </a:t>
            </a:r>
            <a:r>
              <a:rPr lang="en-US" altLang="zh-CN" sz="3000" dirty="0"/>
              <a:t>irrational</a:t>
            </a:r>
            <a:r>
              <a:rPr lang="zh-CN" altLang="en-US" sz="3000" dirty="0"/>
              <a:t> </a:t>
            </a:r>
            <a:r>
              <a:rPr lang="en-US" altLang="zh-CN" sz="3000" dirty="0"/>
              <a:t>or</a:t>
            </a:r>
            <a:r>
              <a:rPr lang="zh-CN" altLang="en-US" sz="3000" dirty="0"/>
              <a:t> </a:t>
            </a:r>
            <a:r>
              <a:rPr lang="en-US" altLang="zh-CN" sz="3000" dirty="0"/>
              <a:t>capricious.</a:t>
            </a:r>
          </a:p>
          <a:p>
            <a:r>
              <a:rPr lang="en-US" altLang="zh-CN" sz="3000" dirty="0"/>
              <a:t>“Rationality”</a:t>
            </a:r>
            <a:r>
              <a:rPr lang="zh-CN" altLang="en-US" sz="3000" dirty="0"/>
              <a:t> </a:t>
            </a:r>
            <a:r>
              <a:rPr lang="en-US" altLang="zh-CN" sz="3000" dirty="0"/>
              <a:t>requires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claims</a:t>
            </a:r>
            <a:r>
              <a:rPr lang="zh-CN" altLang="en-US" sz="3000" dirty="0"/>
              <a:t> </a:t>
            </a:r>
            <a:r>
              <a:rPr lang="en-US" altLang="zh-CN" sz="3000" dirty="0"/>
              <a:t>to</a:t>
            </a:r>
            <a:r>
              <a:rPr lang="zh-CN" altLang="en-US" sz="3000" dirty="0"/>
              <a:t> </a:t>
            </a:r>
            <a:r>
              <a:rPr lang="en-US" altLang="zh-CN" sz="3000" dirty="0"/>
              <a:t>be</a:t>
            </a:r>
            <a:r>
              <a:rPr lang="zh-CN" altLang="en-US" sz="3000" dirty="0"/>
              <a:t> </a:t>
            </a:r>
            <a:r>
              <a:rPr lang="en-US" altLang="zh-CN" sz="3000" dirty="0"/>
              <a:t>presented</a:t>
            </a:r>
            <a:r>
              <a:rPr lang="zh-CN" altLang="en-US" sz="3000" dirty="0"/>
              <a:t> </a:t>
            </a:r>
            <a:r>
              <a:rPr lang="en-US" altLang="zh-CN" sz="3000" dirty="0"/>
              <a:t>by</a:t>
            </a:r>
            <a:r>
              <a:rPr lang="zh-CN" altLang="en-US" sz="3000" dirty="0"/>
              <a:t> </a:t>
            </a:r>
            <a:r>
              <a:rPr lang="en-US" altLang="zh-CN" sz="3000" dirty="0"/>
              <a:t>reference</a:t>
            </a:r>
            <a:r>
              <a:rPr lang="zh-CN" altLang="en-US" sz="3000" dirty="0"/>
              <a:t> </a:t>
            </a:r>
            <a:r>
              <a:rPr lang="en-US" altLang="zh-CN" sz="3000" dirty="0"/>
              <a:t>to</a:t>
            </a:r>
            <a:r>
              <a:rPr lang="zh-CN" altLang="en-US" sz="3000" dirty="0"/>
              <a:t> </a:t>
            </a:r>
            <a:r>
              <a:rPr lang="en-US" altLang="zh-CN" sz="3000" dirty="0"/>
              <a:t>each</a:t>
            </a:r>
            <a:r>
              <a:rPr lang="zh-CN" altLang="en-US" sz="3000" dirty="0"/>
              <a:t> </a:t>
            </a:r>
            <a:r>
              <a:rPr lang="en-US" altLang="zh-CN" sz="3000" dirty="0"/>
              <a:t>year’s</a:t>
            </a:r>
            <a:r>
              <a:rPr lang="zh-CN" altLang="en-US" sz="3000" dirty="0"/>
              <a:t> </a:t>
            </a:r>
            <a:r>
              <a:rPr lang="en-US" altLang="zh-CN" sz="3000" dirty="0"/>
              <a:t>contribution</a:t>
            </a:r>
            <a:r>
              <a:rPr lang="zh-CN" altLang="en-US" sz="3000" dirty="0"/>
              <a:t> </a:t>
            </a:r>
            <a:r>
              <a:rPr lang="en-US" altLang="zh-CN" sz="3000" dirty="0"/>
              <a:t>to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risk,</a:t>
            </a:r>
            <a:r>
              <a:rPr lang="zh-CN" altLang="en-US" sz="3000" dirty="0"/>
              <a:t> </a:t>
            </a:r>
            <a:r>
              <a:rPr lang="en-US" altLang="zh-CN" sz="3000" dirty="0"/>
              <a:t>which</a:t>
            </a:r>
            <a:r>
              <a:rPr lang="zh-CN" altLang="en-US" sz="3000" dirty="0"/>
              <a:t> </a:t>
            </a:r>
            <a:r>
              <a:rPr lang="en-US" altLang="zh-CN" sz="3000" dirty="0"/>
              <a:t>will</a:t>
            </a:r>
            <a:r>
              <a:rPr lang="zh-CN" altLang="en-US" sz="3000" dirty="0"/>
              <a:t> </a:t>
            </a:r>
            <a:r>
              <a:rPr lang="en-US" altLang="zh-CN" sz="3000" dirty="0"/>
              <a:t>normally</a:t>
            </a:r>
            <a:r>
              <a:rPr lang="zh-CN" altLang="en-US" sz="3000" dirty="0"/>
              <a:t> </a:t>
            </a:r>
            <a:r>
              <a:rPr lang="en-US" altLang="zh-CN" sz="3000" dirty="0"/>
              <a:t>be</a:t>
            </a:r>
            <a:r>
              <a:rPr lang="zh-CN" altLang="en-US" sz="3000" dirty="0"/>
              <a:t> </a:t>
            </a:r>
            <a:r>
              <a:rPr lang="en-US" altLang="zh-CN" sz="3000" dirty="0"/>
              <a:t>measured</a:t>
            </a:r>
            <a:r>
              <a:rPr lang="zh-CN" altLang="en-US" sz="3000" dirty="0"/>
              <a:t> </a:t>
            </a:r>
            <a:r>
              <a:rPr lang="en-US" altLang="zh-CN" sz="3000" dirty="0"/>
              <a:t>by</a:t>
            </a:r>
            <a:r>
              <a:rPr lang="zh-CN" altLang="en-US" sz="3000" dirty="0"/>
              <a:t> </a:t>
            </a:r>
            <a:r>
              <a:rPr lang="en-US" altLang="zh-CN" sz="3000" dirty="0"/>
              <a:t>reference</a:t>
            </a:r>
            <a:r>
              <a:rPr lang="zh-CN" altLang="en-US" sz="3000" dirty="0"/>
              <a:t> </a:t>
            </a:r>
            <a:r>
              <a:rPr lang="en-US" altLang="zh-CN" sz="3000" dirty="0"/>
              <a:t>to</a:t>
            </a:r>
            <a:r>
              <a:rPr lang="zh-CN" altLang="en-US" sz="3000" dirty="0"/>
              <a:t> </a:t>
            </a:r>
            <a:r>
              <a:rPr lang="en-US" altLang="zh-CN" sz="3000" dirty="0"/>
              <a:t>time</a:t>
            </a:r>
            <a:r>
              <a:rPr lang="zh-CN" altLang="en-US" sz="3000" dirty="0"/>
              <a:t> </a:t>
            </a:r>
            <a:r>
              <a:rPr lang="en-US" altLang="zh-CN" sz="3000" dirty="0"/>
              <a:t>on</a:t>
            </a:r>
            <a:r>
              <a:rPr lang="zh-CN" altLang="en-US" sz="3000" dirty="0"/>
              <a:t> </a:t>
            </a:r>
            <a:r>
              <a:rPr lang="en-US" altLang="zh-CN" sz="3000" dirty="0"/>
              <a:t>risk</a:t>
            </a:r>
            <a:r>
              <a:rPr lang="zh-CN" altLang="en-US" sz="3000" dirty="0"/>
              <a:t> </a:t>
            </a:r>
            <a:r>
              <a:rPr lang="en-US" altLang="zh-CN" sz="3000" dirty="0"/>
              <a:t>unless</a:t>
            </a:r>
            <a:r>
              <a:rPr lang="zh-CN" altLang="en-US" sz="3000" dirty="0"/>
              <a:t> </a:t>
            </a:r>
            <a:r>
              <a:rPr lang="en-US" altLang="zh-CN" sz="3000" dirty="0"/>
              <a:t>there</a:t>
            </a:r>
            <a:r>
              <a:rPr lang="zh-CN" altLang="en-US" sz="3000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a</a:t>
            </a:r>
            <a:r>
              <a:rPr lang="zh-CN" altLang="en-US" sz="3000" dirty="0"/>
              <a:t> </a:t>
            </a:r>
            <a:r>
              <a:rPr lang="en-US" altLang="zh-CN" sz="3000" dirty="0"/>
              <a:t>good</a:t>
            </a:r>
            <a:r>
              <a:rPr lang="zh-CN" altLang="en-US" sz="3000" dirty="0"/>
              <a:t> </a:t>
            </a:r>
            <a:r>
              <a:rPr lang="en-US" altLang="zh-CN" sz="3000" dirty="0"/>
              <a:t>reason</a:t>
            </a:r>
            <a:r>
              <a:rPr lang="zh-CN" altLang="en-US" sz="3000" dirty="0"/>
              <a:t> </a:t>
            </a:r>
            <a:r>
              <a:rPr lang="en-US" altLang="zh-CN" sz="3000" dirty="0"/>
              <a:t>for</a:t>
            </a:r>
            <a:r>
              <a:rPr lang="zh-CN" altLang="en-US" sz="3000" dirty="0"/>
              <a:t> </a:t>
            </a:r>
            <a:r>
              <a:rPr lang="en-US" altLang="zh-CN" sz="3000" dirty="0"/>
              <a:t>some</a:t>
            </a:r>
            <a:r>
              <a:rPr lang="zh-CN" altLang="en-US" sz="3000" dirty="0"/>
              <a:t> </a:t>
            </a:r>
            <a:r>
              <a:rPr lang="en-US" altLang="zh-CN" sz="3000" dirty="0"/>
              <a:t>other</a:t>
            </a:r>
            <a:r>
              <a:rPr lang="zh-CN" altLang="en-US" sz="3000" dirty="0"/>
              <a:t> </a:t>
            </a:r>
            <a:r>
              <a:rPr lang="en-US" altLang="zh-CN" sz="3000" dirty="0"/>
              <a:t>basis</a:t>
            </a:r>
            <a:r>
              <a:rPr lang="zh-CN" altLang="en-US" sz="3000" dirty="0"/>
              <a:t> </a:t>
            </a:r>
            <a:r>
              <a:rPr lang="en-US" altLang="zh-CN" sz="3000" dirty="0"/>
              <a:t>of</a:t>
            </a:r>
            <a:r>
              <a:rPr lang="zh-CN" altLang="en-US" sz="3000" dirty="0"/>
              <a:t> </a:t>
            </a:r>
            <a:r>
              <a:rPr lang="en-US" altLang="zh-CN" sz="3000" dirty="0"/>
              <a:t>presentation.</a:t>
            </a:r>
          </a:p>
          <a:p>
            <a:r>
              <a:rPr lang="en-US" altLang="zh-CN" sz="3000" dirty="0"/>
              <a:t>Spiking</a:t>
            </a:r>
            <a:r>
              <a:rPr lang="zh-CN" altLang="en-US" sz="3000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inconsistent</a:t>
            </a:r>
            <a:r>
              <a:rPr lang="zh-CN" altLang="en-US" sz="3000" dirty="0"/>
              <a:t> </a:t>
            </a:r>
            <a:r>
              <a:rPr lang="en-US" altLang="zh-CN" sz="3000" dirty="0"/>
              <a:t>with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presumed</a:t>
            </a:r>
            <a:r>
              <a:rPr lang="zh-CN" altLang="en-US" sz="3000" dirty="0"/>
              <a:t> </a:t>
            </a:r>
            <a:r>
              <a:rPr lang="en-US" altLang="zh-CN" sz="3000" dirty="0"/>
              <a:t>intentions</a:t>
            </a:r>
            <a:r>
              <a:rPr lang="zh-CN" altLang="en-US" sz="3000" dirty="0"/>
              <a:t> </a:t>
            </a:r>
            <a:r>
              <a:rPr lang="en-US" altLang="zh-CN" sz="3000" dirty="0"/>
              <a:t>and</a:t>
            </a:r>
            <a:r>
              <a:rPr lang="zh-CN" altLang="en-US" sz="3000" dirty="0"/>
              <a:t> </a:t>
            </a:r>
            <a:r>
              <a:rPr lang="en-US" altLang="zh-CN" sz="3000" dirty="0"/>
              <a:t>reasonable</a:t>
            </a:r>
            <a:r>
              <a:rPr lang="zh-CN" altLang="en-US" sz="3000" dirty="0"/>
              <a:t> </a:t>
            </a:r>
            <a:r>
              <a:rPr lang="en-US" altLang="zh-CN" sz="3000" dirty="0"/>
              <a:t>expectations</a:t>
            </a:r>
            <a:r>
              <a:rPr lang="zh-CN" altLang="en-US" sz="3000" dirty="0"/>
              <a:t> </a:t>
            </a:r>
            <a:r>
              <a:rPr lang="en-US" altLang="zh-CN" sz="3000" dirty="0"/>
              <a:t>of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parties</a:t>
            </a:r>
            <a:r>
              <a:rPr lang="zh-CN" altLang="en-US" sz="3000" dirty="0"/>
              <a:t> </a:t>
            </a:r>
            <a:r>
              <a:rPr lang="en-US" altLang="zh-CN" sz="3000" dirty="0"/>
              <a:t>at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time</a:t>
            </a:r>
            <a:r>
              <a:rPr lang="zh-CN" altLang="en-US" sz="3000" dirty="0"/>
              <a:t> </a:t>
            </a:r>
            <a:r>
              <a:rPr lang="en-US" altLang="zh-CN" sz="3000" dirty="0"/>
              <a:t>when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contracts</a:t>
            </a:r>
            <a:r>
              <a:rPr lang="zh-CN" altLang="en-US" sz="3000" dirty="0"/>
              <a:t> </a:t>
            </a:r>
            <a:r>
              <a:rPr lang="en-US" altLang="zh-CN" sz="3000" dirty="0"/>
              <a:t>were</a:t>
            </a:r>
            <a:r>
              <a:rPr lang="zh-CN" altLang="en-US" sz="3000" dirty="0"/>
              <a:t> </a:t>
            </a:r>
            <a:r>
              <a:rPr lang="en-US" altLang="zh-CN" sz="3000" dirty="0"/>
              <a:t>concluded.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6BD90EE-D206-C145-98C9-A83FC4E0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u="sng" dirty="0" err="1"/>
              <a:t>Equitas</a:t>
            </a:r>
            <a:r>
              <a:rPr lang="en-US" altLang="zh-CN" b="1" u="sng" dirty="0"/>
              <a:t>’</a:t>
            </a:r>
            <a:r>
              <a:rPr lang="zh-CN" altLang="en-US" b="1" u="sng" dirty="0"/>
              <a:t> </a:t>
            </a:r>
            <a:r>
              <a:rPr lang="en-US" altLang="zh-CN" b="1" u="sng" dirty="0"/>
              <a:t>solution</a:t>
            </a:r>
            <a:r>
              <a:rPr lang="zh-CN" altLang="en-US" b="1" u="sng" dirty="0"/>
              <a:t> </a:t>
            </a:r>
            <a:r>
              <a:rPr lang="en-US" altLang="zh-CN" b="1" u="sng" dirty="0"/>
              <a:t>in</a:t>
            </a:r>
            <a:r>
              <a:rPr lang="zh-CN" altLang="en-US" b="1" u="sng" dirty="0"/>
              <a:t> </a:t>
            </a:r>
            <a:r>
              <a:rPr lang="en-US" altLang="zh-CN" b="1" u="sng" dirty="0"/>
              <a:t>summary: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413421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6E801-CB53-AF45-8EC6-C6CD21604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760242" cy="516731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Thirdly:</a:t>
            </a:r>
          </a:p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rights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contribution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recoupment</a:t>
            </a:r>
            <a:r>
              <a:rPr lang="zh-CN" altLang="en-US" dirty="0"/>
              <a:t> </a:t>
            </a:r>
            <a:r>
              <a:rPr lang="en-US" altLang="zh-CN" dirty="0"/>
              <a:t>should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calculated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year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ground</a:t>
            </a:r>
            <a:r>
              <a:rPr lang="zh-CN" altLang="en-US" dirty="0"/>
              <a:t> </a:t>
            </a:r>
            <a:r>
              <a:rPr lang="en-US" altLang="zh-CN" dirty="0"/>
              <a:t>up.</a:t>
            </a:r>
          </a:p>
          <a:p>
            <a:r>
              <a:rPr lang="en-US" altLang="zh-CN" dirty="0"/>
              <a:t>“The</a:t>
            </a:r>
            <a:r>
              <a:rPr lang="zh-CN" altLang="en-US" dirty="0"/>
              <a:t> </a:t>
            </a:r>
            <a:r>
              <a:rPr lang="en-US" altLang="zh-CN" dirty="0"/>
              <a:t>critical</a:t>
            </a:r>
            <a:r>
              <a:rPr lang="zh-CN" altLang="en-US" dirty="0"/>
              <a:t> </a:t>
            </a:r>
            <a:r>
              <a:rPr lang="en-US" altLang="zh-CN" dirty="0"/>
              <a:t>exposures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group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victims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have</a:t>
            </a:r>
            <a:r>
              <a:rPr lang="zh-CN" altLang="en-US" dirty="0"/>
              <a:t> </a:t>
            </a:r>
            <a:r>
              <a:rPr lang="en-US" altLang="zh-CN" dirty="0"/>
              <a:t>occurred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years,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MMI</a:t>
            </a:r>
            <a:r>
              <a:rPr lang="zh-CN" altLang="en-US" dirty="0"/>
              <a:t> </a:t>
            </a:r>
            <a:r>
              <a:rPr lang="en-US" altLang="zh-CN" dirty="0"/>
              <a:t>agreed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bear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retention,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unjust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only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single</a:t>
            </a:r>
            <a:r>
              <a:rPr lang="zh-CN" altLang="en-US" dirty="0"/>
              <a:t> </a:t>
            </a:r>
            <a:r>
              <a:rPr lang="en-US" altLang="zh-CN" dirty="0"/>
              <a:t>retention</a:t>
            </a:r>
            <a:r>
              <a:rPr lang="zh-CN" altLang="en-US" dirty="0"/>
              <a:t> </a:t>
            </a:r>
            <a:r>
              <a:rPr lang="en-US" altLang="zh-CN" dirty="0"/>
              <a:t>applies.”</a:t>
            </a:r>
          </a:p>
          <a:p>
            <a:r>
              <a:rPr lang="en-US" altLang="zh-CN" dirty="0"/>
              <a:t>“The</a:t>
            </a:r>
            <a:r>
              <a:rPr lang="zh-CN" altLang="en-US" dirty="0"/>
              <a:t> </a:t>
            </a:r>
            <a:r>
              <a:rPr lang="en-US" altLang="zh-CN" dirty="0"/>
              <a:t>higher</a:t>
            </a:r>
            <a:r>
              <a:rPr lang="zh-CN" altLang="en-US" dirty="0"/>
              <a:t> </a:t>
            </a:r>
            <a:r>
              <a:rPr lang="en-US" altLang="zh-CN" dirty="0"/>
              <a:t>layer</a:t>
            </a:r>
            <a:r>
              <a:rPr lang="zh-CN" altLang="en-US" dirty="0"/>
              <a:t> </a:t>
            </a:r>
            <a:r>
              <a:rPr lang="en-US" altLang="zh-CN" dirty="0"/>
              <a:t>reinsurers</a:t>
            </a:r>
            <a:r>
              <a:rPr lang="zh-CN" altLang="en-US" dirty="0"/>
              <a:t> </a:t>
            </a:r>
            <a:r>
              <a:rPr lang="en-US" altLang="zh-CN" dirty="0"/>
              <a:t>agreed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participate</a:t>
            </a:r>
            <a:r>
              <a:rPr lang="zh-CN" altLang="en-US" dirty="0"/>
              <a:t> </a:t>
            </a:r>
            <a:r>
              <a:rPr lang="en-US" altLang="zh-CN" dirty="0"/>
              <a:t>only</a:t>
            </a:r>
            <a:r>
              <a:rPr lang="zh-CN" altLang="en-US" dirty="0"/>
              <a:t> </a:t>
            </a:r>
            <a:r>
              <a:rPr lang="en-US" altLang="zh-CN" dirty="0"/>
              <a:t>until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retention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any</a:t>
            </a:r>
            <a:r>
              <a:rPr lang="zh-CN" altLang="en-US" dirty="0"/>
              <a:t> </a:t>
            </a:r>
            <a:r>
              <a:rPr lang="en-US" altLang="zh-CN" dirty="0"/>
              <a:t>lower</a:t>
            </a:r>
            <a:r>
              <a:rPr lang="zh-CN" altLang="en-US" dirty="0"/>
              <a:t> </a:t>
            </a:r>
            <a:r>
              <a:rPr lang="en-US" altLang="zh-CN" dirty="0"/>
              <a:t>layers</a:t>
            </a:r>
            <a:r>
              <a:rPr lang="zh-CN" altLang="en-US" dirty="0"/>
              <a:t> </a:t>
            </a:r>
            <a:r>
              <a:rPr lang="en-US" altLang="zh-CN" dirty="0"/>
              <a:t>had</a:t>
            </a:r>
            <a:r>
              <a:rPr lang="zh-CN" altLang="en-US" dirty="0"/>
              <a:t> </a:t>
            </a:r>
            <a:r>
              <a:rPr lang="en-US" altLang="zh-CN" dirty="0"/>
              <a:t>been</a:t>
            </a:r>
            <a:r>
              <a:rPr lang="zh-CN" altLang="en-US" dirty="0"/>
              <a:t> </a:t>
            </a:r>
            <a:r>
              <a:rPr lang="en-US" altLang="zh-CN" dirty="0"/>
              <a:t>exhausted.”</a:t>
            </a:r>
          </a:p>
          <a:p>
            <a:r>
              <a:rPr lang="en-US" altLang="zh-CN" dirty="0"/>
              <a:t>“The</a:t>
            </a:r>
            <a:r>
              <a:rPr lang="zh-CN" altLang="en-US" dirty="0"/>
              <a:t> </a:t>
            </a:r>
            <a:r>
              <a:rPr lang="en-US" altLang="zh-CN" dirty="0"/>
              <a:t>broad</a:t>
            </a:r>
            <a:r>
              <a:rPr lang="zh-CN" altLang="en-US" dirty="0"/>
              <a:t> </a:t>
            </a:r>
            <a:r>
              <a:rPr lang="en-US" altLang="zh-CN" dirty="0"/>
              <a:t>equitable</a:t>
            </a:r>
            <a:r>
              <a:rPr lang="zh-CN" altLang="en-US" dirty="0"/>
              <a:t> </a:t>
            </a:r>
            <a:r>
              <a:rPr lang="en-US" altLang="zh-CN" dirty="0"/>
              <a:t>principles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must</a:t>
            </a:r>
            <a:r>
              <a:rPr lang="zh-CN" altLang="en-US" dirty="0"/>
              <a:t> </a:t>
            </a:r>
            <a:r>
              <a:rPr lang="en-US" altLang="zh-CN" dirty="0"/>
              <a:t>apply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sufficiently</a:t>
            </a:r>
            <a:r>
              <a:rPr lang="zh-CN" altLang="en-US" dirty="0"/>
              <a:t> </a:t>
            </a:r>
            <a:r>
              <a:rPr lang="en-US" altLang="zh-CN" dirty="0"/>
              <a:t>flexible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these</a:t>
            </a:r>
            <a:r>
              <a:rPr lang="zh-CN" altLang="en-US" dirty="0"/>
              <a:t> </a:t>
            </a:r>
            <a:r>
              <a:rPr lang="en-US" altLang="zh-CN" dirty="0"/>
              <a:t>circumstances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enable</a:t>
            </a:r>
            <a:r>
              <a:rPr lang="zh-CN" altLang="en-US" dirty="0"/>
              <a:t> </a:t>
            </a:r>
            <a:r>
              <a:rPr lang="en-US" altLang="zh-CN" dirty="0"/>
              <a:t>effect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given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method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calculation.”</a:t>
            </a:r>
          </a:p>
          <a:p>
            <a:r>
              <a:rPr lang="en-US" altLang="zh-CN" dirty="0"/>
              <a:t>Therefore,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question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calculating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reinsurer’s</a:t>
            </a:r>
            <a:r>
              <a:rPr lang="zh-CN" altLang="en-US" dirty="0"/>
              <a:t> </a:t>
            </a:r>
            <a:r>
              <a:rPr lang="en-US" altLang="zh-CN" dirty="0"/>
              <a:t>rights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contribution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recoupment</a:t>
            </a:r>
            <a:r>
              <a:rPr lang="zh-CN" altLang="en-US" dirty="0"/>
              <a:t> </a:t>
            </a:r>
            <a:r>
              <a:rPr lang="en-US" altLang="zh-CN" dirty="0"/>
              <a:t>would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rise</a:t>
            </a:r>
            <a:r>
              <a:rPr lang="zh-CN" altLang="en-US" dirty="0"/>
              <a:t> </a:t>
            </a:r>
            <a:r>
              <a:rPr lang="en-US" altLang="zh-CN" dirty="0"/>
              <a:t>unless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implication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“good</a:t>
            </a:r>
            <a:r>
              <a:rPr lang="zh-CN" altLang="en-US" dirty="0"/>
              <a:t> </a:t>
            </a:r>
            <a:r>
              <a:rPr lang="en-US" altLang="zh-CN" dirty="0"/>
              <a:t>faith”</a:t>
            </a:r>
            <a:r>
              <a:rPr lang="zh-CN" altLang="en-US" dirty="0"/>
              <a:t> </a:t>
            </a:r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raised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second</a:t>
            </a:r>
            <a:r>
              <a:rPr lang="zh-CN" altLang="en-US" dirty="0"/>
              <a:t> </a:t>
            </a:r>
            <a:r>
              <a:rPr lang="en-US" altLang="zh-CN" dirty="0"/>
              <a:t>point</a:t>
            </a:r>
            <a:r>
              <a:rPr lang="zh-CN" altLang="en-US" dirty="0"/>
              <a:t> </a:t>
            </a:r>
            <a:r>
              <a:rPr lang="en-US" altLang="zh-CN" dirty="0"/>
              <a:t>was</a:t>
            </a:r>
            <a:r>
              <a:rPr lang="zh-CN" altLang="en-US" dirty="0"/>
              <a:t> </a:t>
            </a:r>
            <a:r>
              <a:rPr lang="en-US" altLang="zh-CN" dirty="0"/>
              <a:t>wrong,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case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above</a:t>
            </a:r>
            <a:r>
              <a:rPr lang="zh-CN" altLang="en-US" dirty="0"/>
              <a:t> </a:t>
            </a:r>
            <a:r>
              <a:rPr lang="en-US" altLang="zh-CN" dirty="0"/>
              <a:t>method</a:t>
            </a:r>
            <a:r>
              <a:rPr lang="zh-CN" altLang="en-US" dirty="0"/>
              <a:t> </a:t>
            </a:r>
            <a:r>
              <a:rPr lang="en-US" altLang="zh-CN" dirty="0"/>
              <a:t>should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applied.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6D7576-EE2C-C747-92EB-62791E7E7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zh-CN" b="1" u="sng" dirty="0" err="1"/>
              <a:t>Equitas</a:t>
            </a:r>
            <a:r>
              <a:rPr lang="en-US" altLang="zh-CN" b="1" u="sng" dirty="0"/>
              <a:t>’</a:t>
            </a:r>
            <a:r>
              <a:rPr lang="zh-CN" altLang="en-US" b="1" u="sng" dirty="0"/>
              <a:t> </a:t>
            </a:r>
            <a:r>
              <a:rPr lang="en-US" altLang="zh-CN" b="1" u="sng" dirty="0"/>
              <a:t>solution</a:t>
            </a:r>
            <a:r>
              <a:rPr lang="zh-CN" altLang="en-US" b="1" u="sng" dirty="0"/>
              <a:t> </a:t>
            </a:r>
            <a:r>
              <a:rPr lang="en-US" altLang="zh-CN" b="1" u="sng" dirty="0"/>
              <a:t>in</a:t>
            </a:r>
            <a:r>
              <a:rPr lang="zh-CN" altLang="en-US" b="1" u="sng" dirty="0"/>
              <a:t> </a:t>
            </a:r>
            <a:r>
              <a:rPr lang="en-US" altLang="zh-CN" b="1" u="sng" dirty="0"/>
              <a:t>summary: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759460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3F9E-A643-CC48-ACFC-C59729EF4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u="sng" dirty="0"/>
              <a:t>Further</a:t>
            </a:r>
            <a:r>
              <a:rPr lang="zh-CN" altLang="en-US" b="1" u="sng" dirty="0"/>
              <a:t> </a:t>
            </a:r>
            <a:r>
              <a:rPr lang="en-US" altLang="zh-CN" b="1" u="sng" dirty="0"/>
              <a:t>thoughts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81DE-F4F1-B54C-8DE1-BF7CA1809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nature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reinsurance:</a:t>
            </a:r>
            <a:r>
              <a:rPr lang="zh-CN" altLang="en-US" dirty="0"/>
              <a:t> </a:t>
            </a:r>
            <a:r>
              <a:rPr lang="en-US" altLang="zh-CN" dirty="0"/>
              <a:t>whether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further</a:t>
            </a:r>
            <a:r>
              <a:rPr lang="zh-CN" altLang="en-US" dirty="0"/>
              <a:t> </a:t>
            </a:r>
            <a:r>
              <a:rPr lang="en-US" altLang="zh-CN" dirty="0"/>
              <a:t>insurance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liability</a:t>
            </a:r>
            <a:r>
              <a:rPr lang="zh-CN" altLang="en-US" dirty="0"/>
              <a:t> </a:t>
            </a:r>
            <a:r>
              <a:rPr lang="en-US" altLang="zh-CN" dirty="0"/>
              <a:t>insurance?</a:t>
            </a:r>
          </a:p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financial</a:t>
            </a:r>
            <a:r>
              <a:rPr lang="zh-CN" altLang="en-US" dirty="0"/>
              <a:t> </a:t>
            </a:r>
            <a:r>
              <a:rPr lang="en-US" altLang="zh-CN" dirty="0"/>
              <a:t>conditions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insurers:</a:t>
            </a:r>
            <a:r>
              <a:rPr lang="zh-CN" altLang="en-US" dirty="0"/>
              <a:t> </a:t>
            </a:r>
            <a:r>
              <a:rPr lang="en-US" altLang="zh-CN" dirty="0"/>
              <a:t>what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they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insolvent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victim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still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sufficiently</a:t>
            </a:r>
            <a:r>
              <a:rPr lang="zh-CN" altLang="en-US" dirty="0"/>
              <a:t> </a:t>
            </a:r>
            <a:r>
              <a:rPr lang="en-US" altLang="zh-CN" dirty="0"/>
              <a:t>compensated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insurance</a:t>
            </a:r>
            <a:r>
              <a:rPr lang="zh-CN" altLang="en-US" dirty="0"/>
              <a:t> </a:t>
            </a:r>
            <a:r>
              <a:rPr lang="en-US" altLang="zh-CN" dirty="0"/>
              <a:t>level?</a:t>
            </a:r>
          </a:p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“good</a:t>
            </a:r>
            <a:r>
              <a:rPr lang="zh-CN" altLang="en-US" dirty="0"/>
              <a:t> </a:t>
            </a:r>
            <a:r>
              <a:rPr lang="en-US" altLang="zh-CN" dirty="0"/>
              <a:t>faith”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English</a:t>
            </a:r>
            <a:r>
              <a:rPr lang="zh-CN" altLang="en-US" dirty="0"/>
              <a:t> </a:t>
            </a:r>
            <a:r>
              <a:rPr lang="en-US" altLang="zh-CN" dirty="0"/>
              <a:t>law: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firm</a:t>
            </a:r>
            <a:r>
              <a:rPr lang="zh-CN" altLang="en-US" dirty="0"/>
              <a:t> </a:t>
            </a:r>
            <a:r>
              <a:rPr lang="en-US" altLang="zh-CN" dirty="0"/>
              <a:t>ground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not?</a:t>
            </a:r>
          </a:p>
          <a:p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anomalies?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principled</a:t>
            </a:r>
            <a:r>
              <a:rPr lang="zh-CN" altLang="en-US" dirty="0"/>
              <a:t> </a:t>
            </a:r>
            <a:r>
              <a:rPr lang="en-US" altLang="zh-CN" dirty="0"/>
              <a:t>solution??</a:t>
            </a:r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88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C1CA1-1597-5746-BDB0-356AFDDC2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Thank</a:t>
            </a:r>
            <a:r>
              <a:rPr lang="zh-CN" altLang="en-US" dirty="0"/>
              <a:t> </a:t>
            </a:r>
            <a:r>
              <a:rPr lang="en-US" altLang="zh-CN" dirty="0"/>
              <a:t>you!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8AF1B3B-8264-D840-85C8-B0F71FD1F9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2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48830-A3E5-5147-B75A-1B17269F4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737"/>
            <a:ext cx="10515600" cy="1325563"/>
          </a:xfrm>
        </p:spPr>
        <p:txBody>
          <a:bodyPr/>
          <a:lstStyle/>
          <a:p>
            <a:r>
              <a:rPr lang="en-US" altLang="zh-CN" b="1" i="1" u="sng" dirty="0" err="1"/>
              <a:t>Equitas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Insurance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Ltd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v.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Municipal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Mutual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Insurance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Ltd</a:t>
            </a:r>
            <a:r>
              <a:rPr lang="zh-CN" altLang="en-US" b="1" i="1" u="sng" dirty="0"/>
              <a:t> </a:t>
            </a:r>
            <a:r>
              <a:rPr lang="en-US" altLang="zh-CN" b="1" u="sng" dirty="0"/>
              <a:t>[2019]</a:t>
            </a:r>
            <a:r>
              <a:rPr lang="zh-CN" altLang="en-US" b="1" u="sng" dirty="0"/>
              <a:t> </a:t>
            </a:r>
            <a:r>
              <a:rPr lang="en-US" altLang="zh-CN" b="1" u="sng" dirty="0"/>
              <a:t>EWCA</a:t>
            </a:r>
            <a:r>
              <a:rPr lang="zh-CN" altLang="en-US" b="1" u="sng" dirty="0"/>
              <a:t> </a:t>
            </a:r>
            <a:r>
              <a:rPr lang="en-US" altLang="zh-CN" b="1" u="sng" dirty="0" err="1"/>
              <a:t>Civ</a:t>
            </a:r>
            <a:r>
              <a:rPr lang="zh-CN" altLang="en-US" b="1" u="sng" dirty="0"/>
              <a:t> </a:t>
            </a:r>
            <a:r>
              <a:rPr lang="en-US" altLang="zh-CN" b="1" u="sng" dirty="0"/>
              <a:t>718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74CB9-9890-D44A-9E5D-1B5B1EEEC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175"/>
            <a:ext cx="10515600" cy="4846638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Summary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facts:</a:t>
            </a:r>
          </a:p>
          <a:p>
            <a:r>
              <a:rPr lang="en-US" altLang="zh-CN" dirty="0"/>
              <a:t>Underlying</a:t>
            </a:r>
            <a:r>
              <a:rPr lang="zh-CN" altLang="en-US" dirty="0"/>
              <a:t> </a:t>
            </a:r>
            <a:r>
              <a:rPr lang="en-US" altLang="zh-CN" dirty="0"/>
              <a:t>Employers’</a:t>
            </a:r>
            <a:r>
              <a:rPr lang="zh-CN" altLang="en-US" dirty="0"/>
              <a:t> </a:t>
            </a:r>
            <a:r>
              <a:rPr lang="en-US" altLang="zh-CN" dirty="0"/>
              <a:t>Liability</a:t>
            </a:r>
            <a:r>
              <a:rPr lang="zh-CN" altLang="en-US" dirty="0"/>
              <a:t> </a:t>
            </a:r>
            <a:r>
              <a:rPr lang="en-US" altLang="zh-CN" dirty="0"/>
              <a:t>Insurance</a:t>
            </a:r>
            <a:r>
              <a:rPr lang="zh-CN" altLang="en-US" dirty="0"/>
              <a:t> </a:t>
            </a:r>
            <a:r>
              <a:rPr lang="en-US" altLang="zh-CN" dirty="0"/>
              <a:t>between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r>
              <a:rPr lang="zh-CN" altLang="en-US" dirty="0"/>
              <a:t> </a:t>
            </a:r>
            <a:r>
              <a:rPr lang="en-US" altLang="zh-CN" dirty="0"/>
              <a:t>Jan</a:t>
            </a:r>
            <a:r>
              <a:rPr lang="zh-CN" altLang="en-US" dirty="0"/>
              <a:t> </a:t>
            </a:r>
            <a:r>
              <a:rPr lang="en-US" altLang="zh-CN" dirty="0"/>
              <a:t>1950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31</a:t>
            </a:r>
            <a:r>
              <a:rPr lang="zh-CN" altLang="en-US" dirty="0"/>
              <a:t> </a:t>
            </a:r>
            <a:r>
              <a:rPr lang="en-US" altLang="zh-CN" dirty="0"/>
              <a:t>Dec</a:t>
            </a:r>
            <a:r>
              <a:rPr lang="zh-CN" altLang="en-US" dirty="0"/>
              <a:t> </a:t>
            </a:r>
            <a:r>
              <a:rPr lang="en-US" altLang="zh-CN" dirty="0"/>
              <a:t>1981,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annual</a:t>
            </a:r>
            <a:r>
              <a:rPr lang="zh-CN" altLang="en-US" dirty="0"/>
              <a:t> </a:t>
            </a:r>
            <a:r>
              <a:rPr lang="en-US" altLang="zh-CN" dirty="0"/>
              <a:t>basis.</a:t>
            </a:r>
          </a:p>
          <a:p>
            <a:r>
              <a:rPr lang="en-US" altLang="zh-CN" dirty="0"/>
              <a:t>MMI</a:t>
            </a:r>
            <a:r>
              <a:rPr lang="zh-CN" altLang="en-US" dirty="0"/>
              <a:t> </a:t>
            </a:r>
            <a:r>
              <a:rPr lang="en-US" altLang="zh-CN" dirty="0"/>
              <a:t>reinsured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liability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Lloyd’s</a:t>
            </a:r>
            <a:r>
              <a:rPr lang="zh-CN" altLang="en-US" dirty="0"/>
              <a:t> </a:t>
            </a:r>
            <a:r>
              <a:rPr lang="en-US" altLang="zh-CN" dirty="0"/>
              <a:t>syndicates,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annually</a:t>
            </a:r>
            <a:r>
              <a:rPr lang="zh-CN" altLang="en-US" dirty="0"/>
              <a:t> </a:t>
            </a:r>
            <a:r>
              <a:rPr lang="en-US" altLang="zh-CN" dirty="0"/>
              <a:t>varied</a:t>
            </a:r>
            <a:r>
              <a:rPr lang="zh-CN" altLang="en-US" dirty="0"/>
              <a:t> </a:t>
            </a:r>
            <a:r>
              <a:rPr lang="en-US" altLang="zh-CN" dirty="0"/>
              <a:t>retentions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various</a:t>
            </a:r>
            <a:r>
              <a:rPr lang="zh-CN" altLang="en-US" dirty="0"/>
              <a:t> </a:t>
            </a:r>
            <a:r>
              <a:rPr lang="en-US" altLang="zh-CN" dirty="0"/>
              <a:t>layers.</a:t>
            </a:r>
          </a:p>
          <a:p>
            <a:r>
              <a:rPr lang="en-US" altLang="zh-CN" dirty="0"/>
              <a:t>Employer</a:t>
            </a:r>
            <a:r>
              <a:rPr lang="zh-CN" altLang="en-US" dirty="0"/>
              <a:t> </a:t>
            </a:r>
            <a:r>
              <a:rPr lang="en-US" altLang="zh-CN" dirty="0"/>
              <a:t>insureds</a:t>
            </a:r>
            <a:r>
              <a:rPr lang="zh-CN" altLang="en-US" dirty="0"/>
              <a:t> </a:t>
            </a:r>
            <a:r>
              <a:rPr lang="en-US" altLang="zh-CN" dirty="0"/>
              <a:t>have</a:t>
            </a:r>
            <a:r>
              <a:rPr lang="zh-CN" altLang="en-US" dirty="0"/>
              <a:t> </a:t>
            </a:r>
            <a:r>
              <a:rPr lang="en-US" altLang="zh-CN" dirty="0"/>
              <a:t>faced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large</a:t>
            </a:r>
            <a:r>
              <a:rPr lang="zh-CN" altLang="en-US" dirty="0"/>
              <a:t> </a:t>
            </a:r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mesothelioma</a:t>
            </a:r>
            <a:r>
              <a:rPr lang="zh-CN" altLang="en-US" dirty="0"/>
              <a:t> </a:t>
            </a:r>
            <a:r>
              <a:rPr lang="en-US" altLang="zh-CN" dirty="0"/>
              <a:t>claims.</a:t>
            </a:r>
          </a:p>
          <a:p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inward</a:t>
            </a:r>
            <a:r>
              <a:rPr lang="zh-CN" altLang="en-US" dirty="0"/>
              <a:t> </a:t>
            </a:r>
            <a:r>
              <a:rPr lang="en-US" altLang="zh-CN" dirty="0"/>
              <a:t>claims,</a:t>
            </a:r>
            <a:r>
              <a:rPr lang="zh-CN" altLang="en-US" dirty="0"/>
              <a:t> </a:t>
            </a:r>
            <a:r>
              <a:rPr lang="en-US" altLang="zh-CN" dirty="0"/>
              <a:t>MMI</a:t>
            </a:r>
            <a:r>
              <a:rPr lang="zh-CN" altLang="en-US" dirty="0"/>
              <a:t> </a:t>
            </a:r>
            <a:r>
              <a:rPr lang="en-US" altLang="zh-CN" dirty="0"/>
              <a:t>settled</a:t>
            </a:r>
            <a:r>
              <a:rPr lang="zh-CN" altLang="en-US" dirty="0"/>
              <a:t> </a:t>
            </a:r>
            <a:r>
              <a:rPr lang="en-US" altLang="zh-CN" dirty="0"/>
              <a:t>without</a:t>
            </a:r>
            <a:r>
              <a:rPr lang="zh-CN" altLang="en-US" dirty="0"/>
              <a:t> </a:t>
            </a:r>
            <a:r>
              <a:rPr lang="en-US" altLang="zh-CN" dirty="0"/>
              <a:t>apportionment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particular</a:t>
            </a:r>
            <a:r>
              <a:rPr lang="zh-CN" altLang="en-US" dirty="0"/>
              <a:t> </a:t>
            </a:r>
            <a:r>
              <a:rPr lang="en-US" altLang="zh-CN" dirty="0"/>
              <a:t>years</a:t>
            </a:r>
            <a:r>
              <a:rPr lang="zh-CN" altLang="en-US" dirty="0"/>
              <a:t> </a:t>
            </a:r>
            <a:r>
              <a:rPr lang="en-US" altLang="zh-CN" dirty="0"/>
              <a:t>with a</a:t>
            </a:r>
            <a:r>
              <a:rPr lang="zh-CN" altLang="en-US" dirty="0"/>
              <a:t>  </a:t>
            </a:r>
            <a:r>
              <a:rPr lang="en-US" altLang="zh-CN" dirty="0"/>
              <a:t>precise</a:t>
            </a:r>
            <a:r>
              <a:rPr lang="zh-CN" altLang="en-US" dirty="0"/>
              <a:t> </a:t>
            </a:r>
            <a:r>
              <a:rPr lang="en-US" altLang="zh-CN" dirty="0"/>
              <a:t>start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finish</a:t>
            </a:r>
            <a:r>
              <a:rPr lang="zh-CN" altLang="en-US" dirty="0"/>
              <a:t> </a:t>
            </a:r>
            <a:r>
              <a:rPr lang="en-US" altLang="zh-CN" dirty="0"/>
              <a:t>date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exposure</a:t>
            </a:r>
            <a:r>
              <a:rPr lang="zh-CN" altLang="en-US" dirty="0"/>
              <a:t> </a:t>
            </a:r>
            <a:r>
              <a:rPr lang="en-US" altLang="zh-CN" dirty="0"/>
              <a:t>period;</a:t>
            </a:r>
          </a:p>
          <a:p>
            <a:r>
              <a:rPr lang="en-US" altLang="zh-CN" dirty="0"/>
              <a:t>As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outwards</a:t>
            </a:r>
            <a:r>
              <a:rPr lang="zh-CN" altLang="en-US" dirty="0"/>
              <a:t> </a:t>
            </a:r>
            <a:r>
              <a:rPr lang="en-US" altLang="zh-CN" dirty="0"/>
              <a:t>claims,</a:t>
            </a:r>
            <a:r>
              <a:rPr lang="zh-CN" altLang="en-US" dirty="0"/>
              <a:t> </a:t>
            </a:r>
            <a:r>
              <a:rPr lang="en-US" altLang="zh-CN" dirty="0"/>
              <a:t>MMI</a:t>
            </a:r>
            <a:r>
              <a:rPr lang="zh-CN" altLang="en-US" dirty="0"/>
              <a:t> </a:t>
            </a:r>
            <a:r>
              <a:rPr lang="en-US" altLang="zh-CN" dirty="0"/>
              <a:t>initially</a:t>
            </a:r>
            <a:r>
              <a:rPr lang="zh-CN" altLang="en-US" dirty="0"/>
              <a:t> </a:t>
            </a:r>
            <a:r>
              <a:rPr lang="en-US" altLang="zh-CN" dirty="0"/>
              <a:t>presented</a:t>
            </a:r>
            <a:r>
              <a:rPr lang="zh-CN" altLang="en-US" dirty="0"/>
              <a:t> </a:t>
            </a:r>
            <a:r>
              <a:rPr lang="en-US" altLang="zh-CN" dirty="0"/>
              <a:t>claims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basis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time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risk</a:t>
            </a:r>
            <a:r>
              <a:rPr lang="zh-CN" altLang="en-US" dirty="0"/>
              <a:t> </a:t>
            </a:r>
            <a:r>
              <a:rPr lang="en-US" altLang="zh-CN" dirty="0"/>
              <a:t>allocation,</a:t>
            </a:r>
            <a:r>
              <a:rPr lang="zh-CN" altLang="en-US" dirty="0"/>
              <a:t> </a:t>
            </a:r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changed</a:t>
            </a:r>
            <a:r>
              <a:rPr lang="zh-CN" altLang="en-US" dirty="0"/>
              <a:t> </a:t>
            </a:r>
            <a:r>
              <a:rPr lang="en-US" altLang="zh-CN" dirty="0"/>
              <a:t>later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presented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whole</a:t>
            </a:r>
            <a:r>
              <a:rPr lang="zh-CN" altLang="en-US" dirty="0"/>
              <a:t> </a:t>
            </a:r>
            <a:r>
              <a:rPr lang="en-US" altLang="zh-CN" dirty="0"/>
              <a:t>claim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year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reinsurance.</a:t>
            </a:r>
          </a:p>
        </p:txBody>
      </p:sp>
    </p:spTree>
    <p:extLst>
      <p:ext uri="{BB962C8B-B14F-4D97-AF65-F5344CB8AC3E}">
        <p14:creationId xmlns:p14="http://schemas.microsoft.com/office/powerpoint/2010/main" val="167628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9A2A7-5C1F-0841-A7D2-90EA8A49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u="sng" dirty="0"/>
              <a:t>Questions</a:t>
            </a:r>
            <a:r>
              <a:rPr lang="zh-CN" altLang="en-US" b="1" u="sng" dirty="0"/>
              <a:t> </a:t>
            </a:r>
            <a:r>
              <a:rPr lang="en-US" altLang="zh-CN" b="1" u="sng" dirty="0"/>
              <a:t>of</a:t>
            </a:r>
            <a:r>
              <a:rPr lang="zh-CN" altLang="en-US" b="1" u="sng" dirty="0"/>
              <a:t> </a:t>
            </a:r>
            <a:r>
              <a:rPr lang="en-US" altLang="zh-CN" b="1" u="sng" dirty="0"/>
              <a:t>Law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8A189-377E-994A-937F-24B413402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(1)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EL</a:t>
            </a:r>
            <a:r>
              <a:rPr lang="zh-CN" altLang="en-US" dirty="0"/>
              <a:t> </a:t>
            </a:r>
            <a:r>
              <a:rPr lang="en-US" altLang="zh-CN" dirty="0"/>
              <a:t>insurer</a:t>
            </a:r>
            <a:r>
              <a:rPr lang="zh-CN" altLang="en-US" dirty="0"/>
              <a:t> </a:t>
            </a:r>
            <a:r>
              <a:rPr lang="en-US" altLang="zh-CN" dirty="0"/>
              <a:t>obliged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present</a:t>
            </a:r>
            <a:r>
              <a:rPr lang="zh-CN" altLang="en-US" dirty="0"/>
              <a:t> </a:t>
            </a:r>
            <a:r>
              <a:rPr lang="en-US" altLang="zh-CN" dirty="0"/>
              <a:t>any</a:t>
            </a:r>
            <a:r>
              <a:rPr lang="zh-CN" altLang="en-US" dirty="0"/>
              <a:t> </a:t>
            </a:r>
            <a:r>
              <a:rPr lang="en-US" altLang="zh-CN" dirty="0"/>
              <a:t>outwards</a:t>
            </a:r>
            <a:r>
              <a:rPr lang="zh-CN" altLang="en-US" dirty="0"/>
              <a:t> </a:t>
            </a:r>
            <a:r>
              <a:rPr lang="en-US" altLang="zh-CN" dirty="0"/>
              <a:t>claim</a:t>
            </a:r>
            <a:r>
              <a:rPr lang="zh-CN" altLang="en-US" dirty="0"/>
              <a:t> </a:t>
            </a:r>
            <a:r>
              <a:rPr lang="en-US" altLang="zh-CN" b="1" u="sng" dirty="0">
                <a:solidFill>
                  <a:srgbClr val="C00000"/>
                </a:solidFill>
              </a:rPr>
              <a:t>on</a:t>
            </a:r>
            <a:r>
              <a:rPr lang="zh-CN" altLang="en-US" b="1" u="sng" dirty="0">
                <a:solidFill>
                  <a:srgbClr val="C00000"/>
                </a:solidFill>
              </a:rPr>
              <a:t> </a:t>
            </a:r>
            <a:r>
              <a:rPr lang="en-US" altLang="zh-CN" b="1" u="sng" dirty="0">
                <a:solidFill>
                  <a:srgbClr val="C00000"/>
                </a:solidFill>
              </a:rPr>
              <a:t>a</a:t>
            </a:r>
            <a:r>
              <a:rPr lang="zh-CN" altLang="en-US" b="1" u="sng" dirty="0">
                <a:solidFill>
                  <a:srgbClr val="C00000"/>
                </a:solidFill>
              </a:rPr>
              <a:t> </a:t>
            </a:r>
            <a:r>
              <a:rPr lang="en-US" altLang="zh-CN" b="1" u="sng" dirty="0">
                <a:solidFill>
                  <a:srgbClr val="C00000"/>
                </a:solidFill>
              </a:rPr>
              <a:t>pro</a:t>
            </a:r>
            <a:r>
              <a:rPr lang="zh-CN" altLang="en-US" b="1" u="sng" dirty="0">
                <a:solidFill>
                  <a:srgbClr val="C00000"/>
                </a:solidFill>
              </a:rPr>
              <a:t> </a:t>
            </a:r>
            <a:r>
              <a:rPr lang="en-US" altLang="zh-CN" b="1" u="sng" dirty="0">
                <a:solidFill>
                  <a:srgbClr val="C00000"/>
                </a:solidFill>
              </a:rPr>
              <a:t>rata,</a:t>
            </a:r>
            <a:r>
              <a:rPr lang="zh-CN" altLang="en-US" b="1" u="sng" dirty="0">
                <a:solidFill>
                  <a:srgbClr val="C00000"/>
                </a:solidFill>
              </a:rPr>
              <a:t> </a:t>
            </a:r>
            <a:r>
              <a:rPr lang="en-US" altLang="zh-CN" b="1" u="sng" dirty="0">
                <a:solidFill>
                  <a:srgbClr val="C00000"/>
                </a:solidFill>
              </a:rPr>
              <a:t>time</a:t>
            </a:r>
            <a:r>
              <a:rPr lang="zh-CN" altLang="en-US" b="1" u="sng" dirty="0">
                <a:solidFill>
                  <a:srgbClr val="C00000"/>
                </a:solidFill>
              </a:rPr>
              <a:t> </a:t>
            </a:r>
            <a:r>
              <a:rPr lang="en-US" altLang="zh-CN" b="1" u="sng" dirty="0">
                <a:solidFill>
                  <a:srgbClr val="C00000"/>
                </a:solidFill>
              </a:rPr>
              <a:t>on</a:t>
            </a:r>
            <a:r>
              <a:rPr lang="zh-CN" altLang="en-US" b="1" u="sng" dirty="0">
                <a:solidFill>
                  <a:srgbClr val="C00000"/>
                </a:solidFill>
              </a:rPr>
              <a:t> </a:t>
            </a:r>
            <a:r>
              <a:rPr lang="en-US" altLang="zh-CN" b="1" u="sng" dirty="0">
                <a:solidFill>
                  <a:srgbClr val="C00000"/>
                </a:solidFill>
              </a:rPr>
              <a:t>risk</a:t>
            </a:r>
            <a:r>
              <a:rPr lang="zh-CN" altLang="en-US" b="1" u="sng" dirty="0">
                <a:solidFill>
                  <a:srgbClr val="C00000"/>
                </a:solidFill>
              </a:rPr>
              <a:t> </a:t>
            </a:r>
            <a:r>
              <a:rPr lang="en-US" altLang="zh-CN" b="1" u="sng" dirty="0">
                <a:solidFill>
                  <a:srgbClr val="C00000"/>
                </a:solidFill>
              </a:rPr>
              <a:t>basis</a:t>
            </a:r>
            <a:r>
              <a:rPr lang="zh-CN" altLang="en-US" dirty="0"/>
              <a:t> </a:t>
            </a:r>
            <a:r>
              <a:rPr lang="en-US" altLang="zh-CN" dirty="0"/>
              <a:t>either</a:t>
            </a:r>
            <a:r>
              <a:rPr lang="zh-CN" altLang="en-US" dirty="0"/>
              <a:t> </a:t>
            </a:r>
            <a:r>
              <a:rPr lang="en-US" altLang="zh-CN" dirty="0"/>
              <a:t>because</a:t>
            </a:r>
            <a:r>
              <a:rPr lang="zh-CN" altLang="en-US" dirty="0"/>
              <a:t> </a:t>
            </a:r>
            <a:r>
              <a:rPr lang="en-US" altLang="zh-CN" dirty="0"/>
              <a:t>of:</a:t>
            </a:r>
          </a:p>
          <a:p>
            <a:pPr lvl="1"/>
            <a:r>
              <a:rPr lang="en-US" altLang="zh-CN" sz="2800" dirty="0"/>
              <a:t>A.</a:t>
            </a:r>
            <a:r>
              <a:rPr lang="zh-CN" altLang="en-US" sz="2800" dirty="0"/>
              <a:t> </a:t>
            </a:r>
            <a:r>
              <a:rPr lang="en-US" altLang="zh-CN" sz="2800" u="sng" dirty="0"/>
              <a:t>the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deemed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allocation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of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losses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(implied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term)</a:t>
            </a:r>
            <a:r>
              <a:rPr lang="zh-CN" altLang="en-US" sz="2800" u="sng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altLang="zh-CN" sz="2800" dirty="0"/>
              <a:t>each</a:t>
            </a:r>
            <a:r>
              <a:rPr lang="zh-CN" altLang="en-US" sz="2800" dirty="0"/>
              <a:t> </a:t>
            </a:r>
            <a:r>
              <a:rPr lang="en-US" altLang="zh-CN" sz="2800" dirty="0"/>
              <a:t>engaged</a:t>
            </a:r>
            <a:r>
              <a:rPr lang="zh-CN" altLang="en-US" sz="2800" dirty="0"/>
              <a:t> </a:t>
            </a:r>
            <a:r>
              <a:rPr lang="en-US" altLang="zh-CN" sz="2800" dirty="0"/>
              <a:t>policy</a:t>
            </a:r>
            <a:r>
              <a:rPr lang="zh-CN" altLang="en-US" sz="2800" dirty="0"/>
              <a:t> </a:t>
            </a:r>
            <a:r>
              <a:rPr lang="en-US" altLang="zh-CN" sz="2800" dirty="0"/>
              <a:t>on</a:t>
            </a:r>
            <a:r>
              <a:rPr lang="zh-CN" altLang="en-US" sz="2800" dirty="0"/>
              <a:t> </a:t>
            </a:r>
            <a:r>
              <a:rPr lang="en-US" altLang="zh-CN" sz="2800" dirty="0"/>
              <a:t>this</a:t>
            </a:r>
            <a:r>
              <a:rPr lang="zh-CN" altLang="en-US" sz="2800" dirty="0"/>
              <a:t> </a:t>
            </a:r>
            <a:r>
              <a:rPr lang="en-US" altLang="zh-CN" sz="2800" dirty="0"/>
              <a:t>basis;</a:t>
            </a:r>
          </a:p>
          <a:p>
            <a:pPr lvl="1"/>
            <a:r>
              <a:rPr lang="en-US" altLang="zh-CN" sz="2800" dirty="0"/>
              <a:t>or</a:t>
            </a:r>
          </a:p>
          <a:p>
            <a:pPr lvl="1"/>
            <a:r>
              <a:rPr lang="en-US" altLang="zh-CN" sz="2800" dirty="0"/>
              <a:t>B.</a:t>
            </a:r>
            <a:r>
              <a:rPr lang="zh-CN" altLang="en-US" sz="2800" dirty="0"/>
              <a:t> </a:t>
            </a:r>
            <a:r>
              <a:rPr lang="en-US" altLang="zh-CN" sz="2800" u="sng" dirty="0"/>
              <a:t>the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doctrine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of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good</a:t>
            </a:r>
            <a:r>
              <a:rPr lang="zh-CN" altLang="en-US" sz="2800" u="sng" dirty="0"/>
              <a:t> </a:t>
            </a:r>
            <a:r>
              <a:rPr lang="en-US" altLang="zh-CN" sz="2800" u="sng" dirty="0"/>
              <a:t>faith</a:t>
            </a:r>
            <a:r>
              <a:rPr lang="zh-CN" altLang="en-US" sz="2800" u="sng" dirty="0"/>
              <a:t> </a:t>
            </a:r>
            <a:r>
              <a:rPr lang="en-US" altLang="zh-CN" sz="2800" dirty="0"/>
              <a:t>requires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claim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be</a:t>
            </a:r>
            <a:r>
              <a:rPr lang="zh-CN" altLang="en-US" sz="2800" dirty="0"/>
              <a:t> </a:t>
            </a:r>
            <a:r>
              <a:rPr lang="en-US" altLang="zh-CN" sz="2800" dirty="0"/>
              <a:t>presented</a:t>
            </a:r>
            <a:r>
              <a:rPr lang="zh-CN" altLang="en-US" sz="2800" dirty="0"/>
              <a:t> </a:t>
            </a:r>
            <a:r>
              <a:rPr lang="en-US" altLang="zh-CN" sz="2800" dirty="0"/>
              <a:t>on</a:t>
            </a:r>
            <a:r>
              <a:rPr lang="zh-CN" altLang="en-US" sz="2800" dirty="0"/>
              <a:t> </a:t>
            </a:r>
            <a:r>
              <a:rPr lang="en-US" altLang="zh-CN" sz="2800" dirty="0"/>
              <a:t>this</a:t>
            </a:r>
            <a:r>
              <a:rPr lang="zh-CN" altLang="en-US" sz="2800" dirty="0"/>
              <a:t> </a:t>
            </a:r>
            <a:r>
              <a:rPr lang="en-US" altLang="zh-CN" sz="2800" dirty="0"/>
              <a:t>basis.</a:t>
            </a:r>
          </a:p>
          <a:p>
            <a:endParaRPr lang="en-US" altLang="zh-CN" dirty="0"/>
          </a:p>
          <a:p>
            <a:r>
              <a:rPr lang="en-US" altLang="zh-CN" dirty="0"/>
              <a:t>(2)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EL</a:t>
            </a:r>
            <a:r>
              <a:rPr lang="zh-CN" altLang="en-US" dirty="0"/>
              <a:t> </a:t>
            </a:r>
            <a:r>
              <a:rPr lang="en-US" altLang="zh-CN" dirty="0"/>
              <a:t>insurer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obliged,</a:t>
            </a:r>
            <a:r>
              <a:rPr lang="zh-CN" altLang="en-US" dirty="0"/>
              <a:t> </a:t>
            </a:r>
            <a:r>
              <a:rPr lang="en-US" altLang="zh-CN" dirty="0"/>
              <a:t>then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calculate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reinsurers’</a:t>
            </a:r>
            <a:r>
              <a:rPr lang="zh-CN" altLang="en-US" dirty="0"/>
              <a:t> </a:t>
            </a:r>
            <a:r>
              <a:rPr lang="en-US" altLang="zh-CN" dirty="0"/>
              <a:t>rights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recoupment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contribution?</a:t>
            </a:r>
          </a:p>
        </p:txBody>
      </p:sp>
    </p:spTree>
    <p:extLst>
      <p:ext uri="{BB962C8B-B14F-4D97-AF65-F5344CB8AC3E}">
        <p14:creationId xmlns:p14="http://schemas.microsoft.com/office/powerpoint/2010/main" val="282346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8F1CE-01EF-CD4D-BEA8-A9783EDCC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465"/>
            <a:ext cx="10515600" cy="1325563"/>
          </a:xfrm>
        </p:spPr>
        <p:txBody>
          <a:bodyPr/>
          <a:lstStyle/>
          <a:p>
            <a:r>
              <a:rPr lang="en-US" altLang="zh-CN" b="1" u="sng" dirty="0"/>
              <a:t>Time-on-risk</a:t>
            </a:r>
            <a:r>
              <a:rPr lang="zh-CN" altLang="en-US" b="1" u="sng" dirty="0"/>
              <a:t> </a:t>
            </a:r>
            <a:r>
              <a:rPr lang="en-US" altLang="zh-CN" b="1" u="sng" dirty="0"/>
              <a:t>allocation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BDD94-4A1C-AE41-873B-1A49C1053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625"/>
            <a:ext cx="10770704" cy="516731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3200" i="1" u="sng" dirty="0"/>
              <a:t>Municipal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Mutual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Insurance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Ltd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v.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Sea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Insurance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Co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Ltd</a:t>
            </a:r>
            <a:r>
              <a:rPr lang="zh-CN" altLang="en-US" sz="3200" i="1" u="sng" dirty="0"/>
              <a:t> </a:t>
            </a:r>
            <a:r>
              <a:rPr lang="en-US" altLang="zh-CN" sz="3200" u="sng" dirty="0"/>
              <a:t>[1998]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EWCA</a:t>
            </a:r>
            <a:r>
              <a:rPr lang="zh-CN" altLang="en-US" sz="3200" u="sng" dirty="0"/>
              <a:t> </a:t>
            </a:r>
            <a:r>
              <a:rPr lang="en-US" altLang="zh-CN" sz="3200" u="sng" dirty="0" err="1"/>
              <a:t>Civ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946.</a:t>
            </a:r>
          </a:p>
          <a:p>
            <a:r>
              <a:rPr lang="en-US" altLang="zh-CN" sz="3200" dirty="0"/>
              <a:t>One</a:t>
            </a:r>
            <a:r>
              <a:rPr lang="zh-CN" altLang="en-US" sz="3200" dirty="0"/>
              <a:t> </a:t>
            </a:r>
            <a:r>
              <a:rPr lang="en-US" altLang="zh-CN" sz="3200" dirty="0"/>
              <a:t>successive</a:t>
            </a:r>
            <a:r>
              <a:rPr lang="zh-CN" altLang="en-US" sz="3200" dirty="0"/>
              <a:t> </a:t>
            </a:r>
            <a:r>
              <a:rPr lang="en-US" altLang="zh-CN" sz="3200" dirty="0"/>
              <a:t>insurance</a:t>
            </a:r>
            <a:r>
              <a:rPr lang="zh-CN" altLang="en-US" sz="3200" dirty="0"/>
              <a:t> </a:t>
            </a:r>
            <a:r>
              <a:rPr lang="en-US" altLang="zh-CN" sz="3200" dirty="0"/>
              <a:t>contract</a:t>
            </a:r>
            <a:r>
              <a:rPr lang="zh-CN" altLang="en-US" sz="3200" dirty="0"/>
              <a:t> </a:t>
            </a:r>
            <a:r>
              <a:rPr lang="en-US" altLang="zh-CN" sz="3200" dirty="0"/>
              <a:t>from</a:t>
            </a:r>
            <a:r>
              <a:rPr lang="zh-CN" altLang="en-US" sz="3200" dirty="0"/>
              <a:t> </a:t>
            </a:r>
            <a:r>
              <a:rPr lang="en-US" altLang="zh-CN" sz="3200" dirty="0"/>
              <a:t>1986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1989.</a:t>
            </a:r>
          </a:p>
          <a:p>
            <a:r>
              <a:rPr lang="en-US" altLang="zh-CN" sz="3200" dirty="0"/>
              <a:t>3</a:t>
            </a:r>
            <a:r>
              <a:rPr lang="zh-CN" altLang="en-US" sz="3200" dirty="0"/>
              <a:t> </a:t>
            </a:r>
            <a:r>
              <a:rPr lang="en-US" altLang="zh-CN" sz="3200" dirty="0"/>
              <a:t>separate</a:t>
            </a:r>
            <a:r>
              <a:rPr lang="zh-CN" altLang="en-US" sz="3200" dirty="0"/>
              <a:t> </a:t>
            </a:r>
            <a:r>
              <a:rPr lang="en-US" altLang="zh-CN" sz="3200" dirty="0"/>
              <a:t>annual</a:t>
            </a:r>
            <a:r>
              <a:rPr lang="zh-CN" altLang="en-US" sz="3200" dirty="0"/>
              <a:t> </a:t>
            </a:r>
            <a:r>
              <a:rPr lang="en-US" altLang="zh-CN" sz="3200" dirty="0"/>
              <a:t>reinsurance</a:t>
            </a:r>
            <a:r>
              <a:rPr lang="zh-CN" altLang="en-US" sz="3200" dirty="0"/>
              <a:t> </a:t>
            </a:r>
            <a:r>
              <a:rPr lang="en-US" altLang="zh-CN" sz="3200" dirty="0"/>
              <a:t>contracts</a:t>
            </a:r>
            <a:r>
              <a:rPr lang="zh-CN" altLang="en-US" sz="3200" dirty="0"/>
              <a:t> </a:t>
            </a:r>
            <a:r>
              <a:rPr lang="en-US" altLang="zh-CN" sz="3200" dirty="0"/>
              <a:t>from</a:t>
            </a:r>
            <a:r>
              <a:rPr lang="zh-CN" altLang="en-US" sz="3200" dirty="0"/>
              <a:t> </a:t>
            </a:r>
            <a:r>
              <a:rPr lang="en-US" altLang="zh-CN" sz="3200" dirty="0"/>
              <a:t>Jun</a:t>
            </a:r>
            <a:r>
              <a:rPr lang="zh-CN" altLang="en-US" sz="3200" dirty="0"/>
              <a:t> </a:t>
            </a:r>
            <a:r>
              <a:rPr lang="en-US" altLang="zh-CN" sz="3200" dirty="0"/>
              <a:t>1986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Jun</a:t>
            </a:r>
            <a:r>
              <a:rPr lang="zh-CN" altLang="en-US" sz="3200" dirty="0"/>
              <a:t> </a:t>
            </a:r>
            <a:r>
              <a:rPr lang="en-US" altLang="zh-CN" sz="3200" dirty="0"/>
              <a:t>1989.</a:t>
            </a:r>
          </a:p>
          <a:p>
            <a:r>
              <a:rPr lang="en-US" altLang="zh-CN" sz="3200" dirty="0"/>
              <a:t>Losses</a:t>
            </a:r>
            <a:r>
              <a:rPr lang="zh-CN" altLang="en-US" sz="3200" dirty="0"/>
              <a:t> </a:t>
            </a:r>
            <a:r>
              <a:rPr lang="en-US" altLang="zh-CN" sz="3200" dirty="0"/>
              <a:t>occurred</a:t>
            </a:r>
            <a:r>
              <a:rPr lang="zh-CN" altLang="en-US" sz="3200" dirty="0"/>
              <a:t> </a:t>
            </a:r>
            <a:r>
              <a:rPr lang="en-US" altLang="zh-CN" sz="3200" dirty="0"/>
              <a:t>between</a:t>
            </a:r>
            <a:r>
              <a:rPr lang="zh-CN" altLang="en-US" sz="3200" dirty="0"/>
              <a:t> </a:t>
            </a:r>
            <a:r>
              <a:rPr lang="en-US" altLang="zh-CN" sz="3200" dirty="0"/>
              <a:t>Mar</a:t>
            </a:r>
            <a:r>
              <a:rPr lang="zh-CN" altLang="en-US" sz="3200" dirty="0"/>
              <a:t> </a:t>
            </a:r>
            <a:r>
              <a:rPr lang="en-US" altLang="zh-CN" sz="3200" dirty="0"/>
              <a:t>1987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Sep</a:t>
            </a:r>
            <a:r>
              <a:rPr lang="zh-CN" altLang="en-US" sz="3200" dirty="0"/>
              <a:t> </a:t>
            </a:r>
            <a:r>
              <a:rPr lang="en-US" altLang="zh-CN" sz="3200" dirty="0"/>
              <a:t>1988.</a:t>
            </a:r>
          </a:p>
          <a:p>
            <a:r>
              <a:rPr lang="en-US" altLang="zh-CN" sz="3200" dirty="0"/>
              <a:t>Inwards</a:t>
            </a:r>
            <a:r>
              <a:rPr lang="zh-CN" altLang="en-US" sz="3200" dirty="0"/>
              <a:t> </a:t>
            </a:r>
            <a:r>
              <a:rPr lang="en-US" altLang="zh-CN" sz="3200" dirty="0"/>
              <a:t>claims:</a:t>
            </a:r>
            <a:r>
              <a:rPr lang="zh-CN" altLang="en-US" sz="3200" dirty="0"/>
              <a:t> </a:t>
            </a:r>
            <a:r>
              <a:rPr lang="en-US" altLang="zh-CN" sz="3200" dirty="0"/>
              <a:t>all</a:t>
            </a:r>
            <a:r>
              <a:rPr lang="zh-CN" altLang="en-US" sz="3200" dirty="0"/>
              <a:t> </a:t>
            </a:r>
            <a:r>
              <a:rPr lang="en-US" altLang="zh-CN" sz="3200" dirty="0"/>
              <a:t>losses</a:t>
            </a:r>
            <a:r>
              <a:rPr lang="zh-CN" altLang="en-US" sz="3200" dirty="0"/>
              <a:t> </a:t>
            </a:r>
            <a:r>
              <a:rPr lang="en-US" altLang="zh-CN" sz="3200" dirty="0"/>
              <a:t>allocated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underlying</a:t>
            </a:r>
            <a:r>
              <a:rPr lang="zh-CN" altLang="en-US" sz="3200" dirty="0"/>
              <a:t> </a:t>
            </a:r>
            <a:r>
              <a:rPr lang="en-US" altLang="zh-CN" sz="3200" dirty="0"/>
              <a:t>policy</a:t>
            </a:r>
            <a:r>
              <a:rPr lang="zh-CN" altLang="en-US" sz="3200" dirty="0"/>
              <a:t> </a:t>
            </a:r>
            <a:r>
              <a:rPr lang="en-US" altLang="zh-CN" sz="3200" dirty="0"/>
              <a:t>without</a:t>
            </a:r>
            <a:r>
              <a:rPr lang="zh-CN" altLang="en-US" sz="3200" dirty="0"/>
              <a:t> </a:t>
            </a:r>
            <a:r>
              <a:rPr lang="en-US" altLang="zh-CN" sz="3200" dirty="0"/>
              <a:t>doubt</a:t>
            </a:r>
            <a:r>
              <a:rPr lang="zh-CN" altLang="en-US" sz="3200" dirty="0"/>
              <a:t> </a:t>
            </a:r>
            <a:r>
              <a:rPr lang="en-US" altLang="zh-CN" sz="3200" dirty="0"/>
              <a:t>as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coverage</a:t>
            </a:r>
            <a:r>
              <a:rPr lang="zh-CN" altLang="en-US" sz="3200" dirty="0"/>
              <a:t> </a:t>
            </a:r>
            <a:r>
              <a:rPr lang="en-US" altLang="zh-CN" sz="3200" dirty="0"/>
              <a:t>was</a:t>
            </a:r>
            <a:r>
              <a:rPr lang="zh-CN" altLang="en-US" sz="3200" dirty="0"/>
              <a:t> </a:t>
            </a:r>
            <a:r>
              <a:rPr lang="en-US" altLang="zh-CN" sz="3200" dirty="0"/>
              <a:t>consecutive.</a:t>
            </a:r>
          </a:p>
          <a:p>
            <a:r>
              <a:rPr lang="en-US" altLang="zh-CN" sz="3200" dirty="0"/>
              <a:t>Outwards</a:t>
            </a:r>
            <a:r>
              <a:rPr lang="zh-CN" altLang="en-US" sz="3200" dirty="0"/>
              <a:t> </a:t>
            </a:r>
            <a:r>
              <a:rPr lang="en-US" altLang="zh-CN" sz="3200" dirty="0"/>
              <a:t>claims:</a:t>
            </a:r>
            <a:r>
              <a:rPr lang="zh-CN" altLang="en-US" sz="3200" dirty="0"/>
              <a:t> </a:t>
            </a:r>
            <a:r>
              <a:rPr lang="en-US" altLang="zh-CN" sz="3200" dirty="0"/>
              <a:t>reinsurance</a:t>
            </a:r>
            <a:r>
              <a:rPr lang="zh-CN" altLang="en-US" sz="3200" dirty="0"/>
              <a:t> </a:t>
            </a:r>
            <a:r>
              <a:rPr lang="en-US" altLang="zh-CN" sz="3200" dirty="0"/>
              <a:t>contract</a:t>
            </a:r>
            <a:r>
              <a:rPr lang="zh-CN" altLang="en-US" sz="3200" dirty="0"/>
              <a:t> </a:t>
            </a:r>
            <a:r>
              <a:rPr lang="en-US" altLang="zh-CN" sz="3200" dirty="0"/>
              <a:t>only</a:t>
            </a:r>
            <a:r>
              <a:rPr lang="zh-CN" altLang="en-US" sz="3200" dirty="0"/>
              <a:t> </a:t>
            </a:r>
            <a:r>
              <a:rPr lang="en-US" altLang="zh-CN" sz="3200" dirty="0"/>
              <a:t>responds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losses</a:t>
            </a:r>
            <a:r>
              <a:rPr lang="zh-CN" altLang="en-US" sz="3200" dirty="0"/>
              <a:t> </a:t>
            </a:r>
            <a:r>
              <a:rPr lang="en-US" altLang="zh-CN" sz="3200" dirty="0"/>
              <a:t>occurring</a:t>
            </a:r>
            <a:r>
              <a:rPr lang="zh-CN" altLang="en-US" sz="3200" dirty="0"/>
              <a:t> </a:t>
            </a:r>
            <a:r>
              <a:rPr lang="en-US" altLang="zh-CN" sz="3200" dirty="0"/>
              <a:t>during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period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cover.</a:t>
            </a:r>
          </a:p>
          <a:p>
            <a:r>
              <a:rPr lang="zh-CN" altLang="en-US" sz="3200" dirty="0"/>
              <a:t> </a:t>
            </a:r>
            <a:r>
              <a:rPr lang="en-US" altLang="zh-CN" sz="3200" dirty="0"/>
              <a:t>“Straight</a:t>
            </a:r>
            <a:r>
              <a:rPr lang="zh-CN" altLang="en-US" sz="3200" dirty="0"/>
              <a:t> </a:t>
            </a:r>
            <a:r>
              <a:rPr lang="en-US" altLang="zh-CN" sz="3200" dirty="0"/>
              <a:t>line”</a:t>
            </a:r>
            <a:r>
              <a:rPr lang="zh-CN" altLang="en-US" sz="3200" dirty="0"/>
              <a:t> </a:t>
            </a:r>
            <a:r>
              <a:rPr lang="en-US" altLang="zh-CN" sz="3200" dirty="0"/>
              <a:t>approach</a:t>
            </a:r>
            <a:r>
              <a:rPr lang="zh-CN" altLang="en-US" sz="3200" dirty="0"/>
              <a:t> </a:t>
            </a:r>
            <a:r>
              <a:rPr lang="en-US" altLang="zh-CN" sz="3200" dirty="0"/>
              <a:t>adopted</a:t>
            </a:r>
            <a:r>
              <a:rPr lang="zh-CN" altLang="en-US" sz="3200" dirty="0"/>
              <a:t> </a:t>
            </a:r>
            <a:r>
              <a:rPr lang="en-US" altLang="zh-CN" sz="3200" dirty="0"/>
              <a:t>as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spread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underlying</a:t>
            </a:r>
            <a:r>
              <a:rPr lang="zh-CN" altLang="en-US" sz="3200" dirty="0"/>
              <a:t> </a:t>
            </a:r>
            <a:r>
              <a:rPr lang="en-US" altLang="zh-CN" sz="3200" dirty="0"/>
              <a:t>losses</a:t>
            </a:r>
            <a:r>
              <a:rPr lang="zh-CN" altLang="en-US" sz="3200" dirty="0"/>
              <a:t> </a:t>
            </a:r>
            <a:r>
              <a:rPr lang="en-US" altLang="zh-CN" sz="3200" dirty="0"/>
              <a:t>proportionately</a:t>
            </a:r>
            <a:r>
              <a:rPr lang="zh-CN" altLang="en-US" sz="3200" dirty="0"/>
              <a:t> </a:t>
            </a:r>
            <a:r>
              <a:rPr lang="en-US" altLang="zh-CN" sz="3200" dirty="0"/>
              <a:t>in</a:t>
            </a:r>
            <a:r>
              <a:rPr lang="zh-CN" altLang="en-US" sz="3200" dirty="0"/>
              <a:t> </a:t>
            </a:r>
            <a:r>
              <a:rPr lang="en-US" altLang="zh-CN" sz="3200" dirty="0"/>
              <a:t>each</a:t>
            </a:r>
            <a:r>
              <a:rPr lang="zh-CN" altLang="en-US" sz="3200" dirty="0"/>
              <a:t> </a:t>
            </a:r>
            <a:r>
              <a:rPr lang="en-US" altLang="zh-CN" sz="3200" dirty="0"/>
              <a:t>period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reinsurance</a:t>
            </a:r>
            <a:r>
              <a:rPr lang="zh-CN" altLang="en-US" sz="3200" dirty="0"/>
              <a:t> </a:t>
            </a:r>
            <a:r>
              <a:rPr lang="en-US" altLang="zh-CN" sz="3200" dirty="0"/>
              <a:t>cover.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610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9362F-60A9-8143-B70D-78852C3A8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730948" cy="5056982"/>
          </a:xfrm>
        </p:spPr>
        <p:txBody>
          <a:bodyPr>
            <a:noAutofit/>
          </a:bodyPr>
          <a:lstStyle/>
          <a:p>
            <a:r>
              <a:rPr lang="en-US" altLang="zh-CN" sz="3200" i="1" u="sng" dirty="0" err="1"/>
              <a:t>Wasa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International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Insurance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Co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Ltd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v.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Lexington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Insurance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Co</a:t>
            </a:r>
            <a:r>
              <a:rPr lang="en-US" altLang="zh-CN" sz="3200" u="sng" dirty="0"/>
              <a:t>.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[2009]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UKHL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40.</a:t>
            </a:r>
          </a:p>
          <a:p>
            <a:r>
              <a:rPr lang="en-US" altLang="zh-CN" sz="3200" dirty="0"/>
              <a:t>“service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suit”</a:t>
            </a:r>
            <a:r>
              <a:rPr lang="zh-CN" altLang="en-US" sz="3200" dirty="0"/>
              <a:t> </a:t>
            </a:r>
            <a:r>
              <a:rPr lang="en-US" altLang="zh-CN" sz="3200" dirty="0"/>
              <a:t>clause</a:t>
            </a:r>
            <a:r>
              <a:rPr lang="zh-CN" altLang="en-US" sz="3200" dirty="0"/>
              <a:t> </a:t>
            </a:r>
            <a:r>
              <a:rPr lang="en-US" altLang="zh-CN" sz="3200" dirty="0"/>
              <a:t>led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uncertainty</a:t>
            </a:r>
            <a:r>
              <a:rPr lang="zh-CN" altLang="en-US" sz="3200" dirty="0"/>
              <a:t> </a:t>
            </a:r>
            <a:r>
              <a:rPr lang="en-US" altLang="zh-CN" sz="3200" dirty="0"/>
              <a:t>against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governing</a:t>
            </a:r>
            <a:r>
              <a:rPr lang="zh-CN" altLang="en-US" sz="3200" dirty="0"/>
              <a:t> </a:t>
            </a:r>
            <a:r>
              <a:rPr lang="en-US" altLang="zh-CN" sz="3200" dirty="0"/>
              <a:t>law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insurance</a:t>
            </a:r>
            <a:r>
              <a:rPr lang="zh-CN" altLang="en-US" sz="3200" dirty="0"/>
              <a:t> </a:t>
            </a:r>
            <a:r>
              <a:rPr lang="en-US" altLang="zh-CN" sz="3200" dirty="0"/>
              <a:t>contracts.</a:t>
            </a:r>
          </a:p>
          <a:p>
            <a:r>
              <a:rPr lang="en-US" altLang="zh-CN" sz="3200" dirty="0"/>
              <a:t>36-month’s</a:t>
            </a:r>
            <a:r>
              <a:rPr lang="zh-CN" altLang="en-US" sz="3200" dirty="0"/>
              <a:t> </a:t>
            </a:r>
            <a:r>
              <a:rPr lang="en-US" altLang="zh-CN" sz="3200" dirty="0"/>
              <a:t>v.</a:t>
            </a:r>
            <a:r>
              <a:rPr lang="zh-CN" altLang="en-US" sz="3200" dirty="0"/>
              <a:t> </a:t>
            </a:r>
            <a:r>
              <a:rPr lang="en-US" altLang="zh-CN" sz="3200" dirty="0"/>
              <a:t>50-year’s</a:t>
            </a:r>
            <a:r>
              <a:rPr lang="zh-CN" altLang="en-US" sz="3200" dirty="0"/>
              <a:t> </a:t>
            </a:r>
            <a:r>
              <a:rPr lang="en-US" altLang="zh-CN" sz="3200" dirty="0"/>
              <a:t>liability.</a:t>
            </a:r>
          </a:p>
          <a:p>
            <a:r>
              <a:rPr lang="en-US" altLang="zh-CN" sz="3200" dirty="0"/>
              <a:t>Inwards</a:t>
            </a:r>
            <a:r>
              <a:rPr lang="zh-CN" altLang="en-US" sz="3200" dirty="0"/>
              <a:t> </a:t>
            </a:r>
            <a:r>
              <a:rPr lang="en-US" altLang="zh-CN" sz="3200" dirty="0"/>
              <a:t>claims:</a:t>
            </a:r>
            <a:r>
              <a:rPr lang="zh-CN" altLang="en-US" sz="3200" dirty="0"/>
              <a:t> </a:t>
            </a:r>
            <a:r>
              <a:rPr lang="en-US" altLang="zh-CN" sz="3200" dirty="0"/>
              <a:t>50-year’s</a:t>
            </a:r>
            <a:r>
              <a:rPr lang="zh-CN" altLang="en-US" sz="3200" dirty="0"/>
              <a:t> </a:t>
            </a:r>
            <a:r>
              <a:rPr lang="en-US" altLang="zh-CN" sz="3200" dirty="0"/>
              <a:t>liability;</a:t>
            </a:r>
          </a:p>
          <a:p>
            <a:r>
              <a:rPr lang="en-US" altLang="zh-CN" sz="3200" dirty="0"/>
              <a:t>Outward</a:t>
            </a:r>
            <a:r>
              <a:rPr lang="zh-CN" altLang="en-US" sz="3200" dirty="0"/>
              <a:t> </a:t>
            </a:r>
            <a:r>
              <a:rPr lang="en-US" altLang="zh-CN" sz="3200" dirty="0"/>
              <a:t>claims:</a:t>
            </a:r>
            <a:r>
              <a:rPr lang="zh-CN" altLang="en-US" sz="3200" dirty="0"/>
              <a:t> </a:t>
            </a:r>
            <a:r>
              <a:rPr lang="en-US" altLang="zh-CN" sz="3200" dirty="0"/>
              <a:t>36-month’s</a:t>
            </a:r>
            <a:r>
              <a:rPr lang="zh-CN" altLang="en-US" sz="3200" dirty="0"/>
              <a:t> </a:t>
            </a:r>
            <a:r>
              <a:rPr lang="en-US" altLang="zh-CN" sz="3200" dirty="0"/>
              <a:t>liability.</a:t>
            </a:r>
          </a:p>
          <a:p>
            <a:r>
              <a:rPr lang="en-US" altLang="zh-CN" sz="3200" dirty="0"/>
              <a:t>Ousting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back-to-back</a:t>
            </a:r>
            <a:r>
              <a:rPr lang="zh-CN" altLang="en-US" sz="3200" dirty="0"/>
              <a:t> </a:t>
            </a:r>
            <a:r>
              <a:rPr lang="en-US" altLang="zh-CN" sz="3200" dirty="0"/>
              <a:t>principle</a:t>
            </a:r>
            <a:r>
              <a:rPr lang="zh-CN" altLang="en-US" sz="3200" dirty="0"/>
              <a:t> </a:t>
            </a:r>
            <a:r>
              <a:rPr lang="en-US" altLang="zh-CN" sz="3200" dirty="0"/>
              <a:t>applies</a:t>
            </a:r>
            <a:r>
              <a:rPr lang="zh-CN" altLang="en-US" sz="3200" dirty="0"/>
              <a:t> </a:t>
            </a:r>
            <a:r>
              <a:rPr lang="en-US" altLang="zh-CN" sz="3200" dirty="0"/>
              <a:t>to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most</a:t>
            </a:r>
            <a:r>
              <a:rPr lang="zh-CN" altLang="en-US" sz="3200" dirty="0"/>
              <a:t> </a:t>
            </a:r>
            <a:r>
              <a:rPr lang="en-US" altLang="zh-CN" sz="3200" dirty="0"/>
              <a:t>fundamental</a:t>
            </a:r>
            <a:r>
              <a:rPr lang="zh-CN" altLang="en-US" sz="3200" dirty="0"/>
              <a:t> </a:t>
            </a:r>
            <a:r>
              <a:rPr lang="en-US" altLang="zh-CN" sz="3200" dirty="0"/>
              <a:t>terms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reinsurance</a:t>
            </a:r>
            <a:r>
              <a:rPr lang="zh-CN" altLang="en-US" sz="3200" dirty="0"/>
              <a:t> </a:t>
            </a:r>
            <a:r>
              <a:rPr lang="en-US" altLang="zh-CN" sz="3200" dirty="0"/>
              <a:t>–</a:t>
            </a:r>
            <a:r>
              <a:rPr lang="zh-CN" altLang="en-US" sz="3200" dirty="0"/>
              <a:t> </a:t>
            </a:r>
            <a:r>
              <a:rPr lang="en-US" altLang="zh-CN" sz="3200" dirty="0"/>
              <a:t>duration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coverage.</a:t>
            </a:r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EF264FD-60CF-764A-90A2-8F5431EA7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altLang="zh-CN" b="1" u="sng" dirty="0"/>
              <a:t>Time-on-risk</a:t>
            </a:r>
            <a:r>
              <a:rPr lang="zh-CN" altLang="en-US" b="1" u="sng" dirty="0"/>
              <a:t> </a:t>
            </a:r>
            <a:r>
              <a:rPr lang="en-US" altLang="zh-CN" b="1" u="sng" dirty="0"/>
              <a:t>allocation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93524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7EEF65-5D4C-634D-9A21-399572145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92" y="365125"/>
            <a:ext cx="10515600" cy="1325563"/>
          </a:xfrm>
        </p:spPr>
        <p:txBody>
          <a:bodyPr/>
          <a:lstStyle/>
          <a:p>
            <a:r>
              <a:rPr lang="en-US" altLang="zh-CN" b="1" u="sng" dirty="0"/>
              <a:t>Time-on-risk</a:t>
            </a:r>
            <a:r>
              <a:rPr lang="zh-CN" altLang="en-US" b="1" u="sng" dirty="0"/>
              <a:t> </a:t>
            </a:r>
            <a:r>
              <a:rPr lang="en-US" altLang="zh-CN" b="1" u="sng" dirty="0"/>
              <a:t>allocation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0454E-7DF8-F74E-BFCB-64D28EC27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392" y="1825625"/>
            <a:ext cx="5181600" cy="4351338"/>
          </a:xfrm>
        </p:spPr>
        <p:txBody>
          <a:bodyPr>
            <a:normAutofit/>
          </a:bodyPr>
          <a:lstStyle/>
          <a:p>
            <a:r>
              <a:rPr lang="en-US" altLang="zh-CN" sz="3200" i="1" u="sng" dirty="0"/>
              <a:t>Teal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Assurance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Company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Ltd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v.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WR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Berkley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Insurance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(Europe)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Ltd</a:t>
            </a:r>
            <a:r>
              <a:rPr lang="zh-CN" altLang="en-US" sz="3200" dirty="0"/>
              <a:t> </a:t>
            </a:r>
            <a:r>
              <a:rPr lang="en-US" altLang="zh-CN" sz="3200" dirty="0"/>
              <a:t>[2013]</a:t>
            </a:r>
            <a:r>
              <a:rPr lang="zh-CN" altLang="en-US" sz="3200" dirty="0"/>
              <a:t> </a:t>
            </a:r>
            <a:r>
              <a:rPr lang="en-US" altLang="zh-CN" sz="3200" dirty="0"/>
              <a:t>UKSC</a:t>
            </a:r>
            <a:r>
              <a:rPr lang="zh-CN" altLang="en-US" sz="3200" dirty="0"/>
              <a:t> </a:t>
            </a:r>
            <a:r>
              <a:rPr lang="en-US" altLang="zh-CN" sz="3200" dirty="0"/>
              <a:t>57.</a:t>
            </a:r>
          </a:p>
          <a:p>
            <a:r>
              <a:rPr lang="en-US" altLang="zh-CN" sz="3200" dirty="0"/>
              <a:t>“Ground-up”</a:t>
            </a:r>
            <a:r>
              <a:rPr lang="zh-CN" altLang="en-US" sz="3200" dirty="0"/>
              <a:t> </a:t>
            </a:r>
            <a:r>
              <a:rPr lang="en-US" altLang="zh-CN" sz="3200" dirty="0"/>
              <a:t>allocation:</a:t>
            </a:r>
            <a:r>
              <a:rPr lang="zh-CN" altLang="en-US" sz="3200" dirty="0"/>
              <a:t> </a:t>
            </a:r>
            <a:r>
              <a:rPr lang="en-US" altLang="zh-CN" sz="3200" dirty="0"/>
              <a:t>following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chronological</a:t>
            </a:r>
            <a:r>
              <a:rPr lang="zh-CN" altLang="en-US" sz="3200" dirty="0"/>
              <a:t> </a:t>
            </a:r>
            <a:r>
              <a:rPr lang="en-US" altLang="zh-CN" sz="3200" dirty="0"/>
              <a:t>order</a:t>
            </a:r>
            <a:r>
              <a:rPr lang="zh-CN" altLang="en-US" sz="3200" dirty="0"/>
              <a:t> </a:t>
            </a:r>
            <a:r>
              <a:rPr lang="en-US" altLang="zh-CN" sz="3200" dirty="0"/>
              <a:t>that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claims</a:t>
            </a:r>
            <a:r>
              <a:rPr lang="zh-CN" altLang="en-US" sz="3200" dirty="0"/>
              <a:t> </a:t>
            </a:r>
            <a:r>
              <a:rPr lang="en-US" altLang="zh-CN" sz="3200" dirty="0"/>
              <a:t>were</a:t>
            </a:r>
            <a:r>
              <a:rPr lang="zh-CN" altLang="en-US" sz="3200" dirty="0"/>
              <a:t> </a:t>
            </a:r>
            <a:r>
              <a:rPr lang="en-US" altLang="zh-CN" sz="3200" dirty="0"/>
              <a:t>established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quantified.</a:t>
            </a:r>
            <a:endParaRPr lang="en-US" sz="32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32DF416-067B-FC49-B87E-6DB6D796C11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32676375"/>
              </p:ext>
            </p:extLst>
          </p:nvPr>
        </p:nvGraphicFramePr>
        <p:xfrm>
          <a:off x="4492487" y="365125"/>
          <a:ext cx="7699513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844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F8D19-94C9-2445-838F-5EFE471D2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altLang="zh-CN" b="1" u="sng" dirty="0"/>
              <a:t>Complexities</a:t>
            </a:r>
            <a:r>
              <a:rPr lang="zh-CN" altLang="en-US" b="1" u="sng" dirty="0"/>
              <a:t> </a:t>
            </a:r>
            <a:r>
              <a:rPr lang="en-US" altLang="zh-CN" b="1" u="sng" dirty="0"/>
              <a:t>within</a:t>
            </a:r>
            <a:r>
              <a:rPr lang="zh-CN" altLang="en-US" b="1" u="sng" dirty="0"/>
              <a:t> </a:t>
            </a:r>
            <a:r>
              <a:rPr lang="en-US" altLang="zh-CN" b="1" u="sng" dirty="0"/>
              <a:t>Fairchild</a:t>
            </a:r>
            <a:r>
              <a:rPr lang="zh-CN" altLang="en-US" b="1" u="sng" dirty="0"/>
              <a:t> </a:t>
            </a:r>
            <a:r>
              <a:rPr lang="en-US" altLang="zh-CN" b="1" u="sng" dirty="0"/>
              <a:t>enclave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84064-33E8-834A-A9F2-B9979BC5B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43817"/>
            <a:ext cx="10989365" cy="5495927"/>
          </a:xfrm>
        </p:spPr>
        <p:txBody>
          <a:bodyPr>
            <a:normAutofit/>
          </a:bodyPr>
          <a:lstStyle/>
          <a:p>
            <a:r>
              <a:rPr lang="en-US" altLang="zh-CN" sz="3200" i="1" u="sng" dirty="0"/>
              <a:t>Fairchild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v.</a:t>
            </a:r>
            <a:r>
              <a:rPr lang="zh-CN" altLang="en-US" sz="3200" i="1" u="sng" dirty="0"/>
              <a:t> </a:t>
            </a:r>
            <a:r>
              <a:rPr lang="en-US" altLang="zh-CN" sz="3200" i="1" u="sng" dirty="0" err="1"/>
              <a:t>Glenhaven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Funeral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Services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Ltd</a:t>
            </a:r>
            <a:r>
              <a:rPr lang="zh-CN" altLang="en-US" sz="3200" i="1" u="sng" dirty="0"/>
              <a:t> </a:t>
            </a:r>
            <a:r>
              <a:rPr lang="en-US" altLang="zh-CN" sz="3200" u="sng" dirty="0"/>
              <a:t>[2002]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UKHL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22:</a:t>
            </a:r>
          </a:p>
          <a:p>
            <a:pPr lvl="1"/>
            <a:r>
              <a:rPr lang="en-US" altLang="zh-CN" sz="2800" dirty="0"/>
              <a:t>Negligent</a:t>
            </a:r>
            <a:r>
              <a:rPr lang="zh-CN" altLang="en-US" sz="2800" dirty="0"/>
              <a:t> </a:t>
            </a:r>
            <a:r>
              <a:rPr lang="en-US" altLang="zh-CN" sz="2800" dirty="0"/>
              <a:t>exposure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asbestos</a:t>
            </a:r>
            <a:r>
              <a:rPr lang="zh-CN" altLang="en-US" sz="2800" dirty="0"/>
              <a:t> 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a</a:t>
            </a:r>
            <a:r>
              <a:rPr lang="zh-CN" altLang="en-US" sz="2800" dirty="0"/>
              <a:t> </a:t>
            </a:r>
            <a:r>
              <a:rPr lang="en-US" altLang="zh-CN" sz="2800" dirty="0"/>
              <a:t>sufficient</a:t>
            </a:r>
            <a:r>
              <a:rPr lang="zh-CN" altLang="en-US" sz="2800" dirty="0"/>
              <a:t> </a:t>
            </a:r>
            <a:r>
              <a:rPr lang="en-US" altLang="zh-CN" sz="2800" dirty="0"/>
              <a:t>cause</a:t>
            </a:r>
            <a:r>
              <a:rPr lang="zh-CN" altLang="en-US" sz="2800" dirty="0"/>
              <a:t> </a:t>
            </a:r>
            <a:r>
              <a:rPr lang="en-US" altLang="zh-CN" sz="2800" dirty="0"/>
              <a:t>if</a:t>
            </a:r>
            <a:r>
              <a:rPr lang="zh-CN" altLang="en-US" sz="2800" dirty="0"/>
              <a:t> </a:t>
            </a:r>
            <a:r>
              <a:rPr lang="en-US" altLang="zh-CN" sz="2800" dirty="0"/>
              <a:t>it</a:t>
            </a:r>
            <a:r>
              <a:rPr lang="zh-CN" altLang="en-US" sz="2800" dirty="0"/>
              <a:t> </a:t>
            </a:r>
            <a:r>
              <a:rPr lang="en-US" altLang="zh-CN" sz="2800" dirty="0"/>
              <a:t>has</a:t>
            </a:r>
            <a:r>
              <a:rPr lang="zh-CN" altLang="en-US" sz="2800" dirty="0"/>
              <a:t> </a:t>
            </a:r>
            <a:r>
              <a:rPr lang="en-US" altLang="zh-CN" sz="2800" dirty="0"/>
              <a:t>materially</a:t>
            </a:r>
            <a:r>
              <a:rPr lang="zh-CN" altLang="en-US" sz="2800" dirty="0"/>
              <a:t> </a:t>
            </a:r>
            <a:r>
              <a:rPr lang="en-US" altLang="zh-CN" sz="2800" dirty="0"/>
              <a:t>increased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risk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contraction;</a:t>
            </a:r>
          </a:p>
          <a:p>
            <a:pPr lvl="1"/>
            <a:r>
              <a:rPr lang="en-US" altLang="zh-CN" sz="2800" dirty="0"/>
              <a:t>Any</a:t>
            </a:r>
            <a:r>
              <a:rPr lang="zh-CN" altLang="en-US" sz="2800" dirty="0"/>
              <a:t> </a:t>
            </a:r>
            <a:r>
              <a:rPr lang="en-US" altLang="zh-CN" sz="2800" dirty="0"/>
              <a:t>employer</a:t>
            </a:r>
            <a:r>
              <a:rPr lang="zh-CN" altLang="en-US" sz="2800" dirty="0"/>
              <a:t> 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100%</a:t>
            </a:r>
            <a:r>
              <a:rPr lang="zh-CN" altLang="en-US" sz="2800" dirty="0"/>
              <a:t> </a:t>
            </a:r>
            <a:r>
              <a:rPr lang="en-US" altLang="zh-CN" sz="2800" dirty="0"/>
              <a:t>liable.</a:t>
            </a:r>
            <a:endParaRPr lang="en-GB" altLang="zh-CN" sz="2800" dirty="0"/>
          </a:p>
          <a:p>
            <a:r>
              <a:rPr lang="en-US" altLang="zh-CN" sz="3200" i="1" u="sng" dirty="0"/>
              <a:t>Barker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v.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Corus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UK</a:t>
            </a:r>
            <a:r>
              <a:rPr lang="zh-CN" altLang="en-US" sz="3200" i="1" u="sng" dirty="0"/>
              <a:t> </a:t>
            </a:r>
            <a:r>
              <a:rPr lang="en-US" altLang="zh-CN" sz="3200" i="1" u="sng" dirty="0"/>
              <a:t>Ltd</a:t>
            </a:r>
            <a:r>
              <a:rPr lang="zh-CN" altLang="en-US" sz="3200" i="1" u="sng" dirty="0"/>
              <a:t> </a:t>
            </a:r>
            <a:r>
              <a:rPr lang="en-US" altLang="zh-CN" sz="3200" u="sng" dirty="0"/>
              <a:t>[2006]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UKHL:</a:t>
            </a:r>
          </a:p>
          <a:p>
            <a:pPr lvl="1"/>
            <a:r>
              <a:rPr lang="en-US" altLang="zh-CN" sz="2800" dirty="0"/>
              <a:t>Each</a:t>
            </a:r>
            <a:r>
              <a:rPr lang="zh-CN" altLang="en-US" sz="2800" dirty="0"/>
              <a:t> </a:t>
            </a:r>
            <a:r>
              <a:rPr lang="en-US" altLang="zh-CN" sz="2800" dirty="0"/>
              <a:t>employer</a:t>
            </a:r>
            <a:r>
              <a:rPr lang="zh-CN" altLang="en-US" sz="2800" dirty="0"/>
              <a:t> </a:t>
            </a:r>
            <a:r>
              <a:rPr lang="en-US" altLang="zh-CN" sz="2800" dirty="0"/>
              <a:t>should</a:t>
            </a:r>
            <a:r>
              <a:rPr lang="zh-CN" altLang="en-US" sz="2800" dirty="0"/>
              <a:t> </a:t>
            </a:r>
            <a:r>
              <a:rPr lang="en-US" altLang="zh-CN" sz="2800" dirty="0"/>
              <a:t>be</a:t>
            </a:r>
            <a:r>
              <a:rPr lang="zh-CN" altLang="en-US" sz="2800" dirty="0"/>
              <a:t> </a:t>
            </a:r>
            <a:r>
              <a:rPr lang="en-US" altLang="zh-CN" sz="2800" dirty="0"/>
              <a:t>proportionately</a:t>
            </a:r>
            <a:r>
              <a:rPr lang="zh-CN" altLang="en-US" sz="2800" dirty="0"/>
              <a:t> </a:t>
            </a:r>
            <a:r>
              <a:rPr lang="en-US" altLang="zh-CN" sz="2800" dirty="0"/>
              <a:t>liable</a:t>
            </a:r>
            <a:r>
              <a:rPr lang="zh-CN" altLang="en-US" sz="2800" dirty="0"/>
              <a:t> </a:t>
            </a:r>
            <a:r>
              <a:rPr lang="en-US" altLang="zh-CN" sz="2800" dirty="0"/>
              <a:t>according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relative</a:t>
            </a:r>
            <a:r>
              <a:rPr lang="zh-CN" altLang="en-US" sz="2800" dirty="0"/>
              <a:t> </a:t>
            </a:r>
            <a:r>
              <a:rPr lang="en-US" altLang="zh-CN" sz="2800" dirty="0"/>
              <a:t>degree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contribution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risk.</a:t>
            </a:r>
          </a:p>
          <a:p>
            <a:r>
              <a:rPr lang="en-US" altLang="zh-CN" sz="3200" u="sng" dirty="0"/>
              <a:t>Compensation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Act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2006,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s.3:</a:t>
            </a:r>
          </a:p>
          <a:p>
            <a:pPr lvl="1"/>
            <a:r>
              <a:rPr lang="en-US" altLang="zh-CN" sz="2800" dirty="0"/>
              <a:t>Any</a:t>
            </a:r>
            <a:r>
              <a:rPr lang="zh-CN" altLang="en-US" sz="2800" dirty="0"/>
              <a:t> </a:t>
            </a:r>
            <a:r>
              <a:rPr lang="en-US" altLang="zh-CN" sz="2800" dirty="0"/>
              <a:t>person</a:t>
            </a:r>
            <a:r>
              <a:rPr lang="zh-CN" altLang="en-US" sz="2800" dirty="0"/>
              <a:t> </a:t>
            </a:r>
            <a:r>
              <a:rPr lang="en-US" altLang="zh-CN" sz="2800" dirty="0"/>
              <a:t>negligently</a:t>
            </a:r>
            <a:r>
              <a:rPr lang="zh-CN" altLang="en-US" sz="2800" dirty="0"/>
              <a:t> </a:t>
            </a:r>
            <a:r>
              <a:rPr lang="en-US" altLang="zh-CN" sz="2800" dirty="0"/>
              <a:t>causing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victim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be</a:t>
            </a:r>
            <a:r>
              <a:rPr lang="zh-CN" altLang="en-US" sz="2800" dirty="0"/>
              <a:t> </a:t>
            </a:r>
            <a:r>
              <a:rPr lang="en-US" altLang="zh-CN" sz="2800" dirty="0"/>
              <a:t>exposed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asbestos</a:t>
            </a:r>
            <a:r>
              <a:rPr lang="zh-CN" altLang="en-US" sz="2800" dirty="0"/>
              <a:t> </a:t>
            </a:r>
            <a:r>
              <a:rPr lang="en-US" altLang="zh-CN" sz="2800" dirty="0"/>
              <a:t>shall</a:t>
            </a:r>
            <a:r>
              <a:rPr lang="zh-CN" altLang="en-US" sz="2800" dirty="0"/>
              <a:t> </a:t>
            </a:r>
            <a:r>
              <a:rPr lang="en-US" altLang="zh-CN" sz="2800" dirty="0"/>
              <a:t>be</a:t>
            </a:r>
            <a:r>
              <a:rPr lang="zh-CN" altLang="en-US" sz="2800" dirty="0"/>
              <a:t> </a:t>
            </a:r>
            <a:r>
              <a:rPr lang="en-US" altLang="zh-CN" sz="2800" dirty="0"/>
              <a:t>liable</a:t>
            </a:r>
            <a:r>
              <a:rPr lang="zh-CN" altLang="en-US" sz="2800" dirty="0"/>
              <a:t> </a:t>
            </a:r>
            <a:r>
              <a:rPr lang="en-US" altLang="zh-CN" sz="2800" dirty="0"/>
              <a:t>for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whole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damage</a:t>
            </a:r>
            <a:r>
              <a:rPr lang="zh-CN" altLang="en-US" sz="2800" dirty="0"/>
              <a:t> </a:t>
            </a:r>
            <a:r>
              <a:rPr lang="en-US" altLang="zh-CN" sz="2800" dirty="0"/>
              <a:t>caused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victim</a:t>
            </a:r>
            <a:r>
              <a:rPr lang="zh-CN" altLang="en-US" sz="2800" dirty="0"/>
              <a:t> </a:t>
            </a:r>
            <a:r>
              <a:rPr lang="en-US" altLang="zh-CN" sz="2800" dirty="0"/>
              <a:t>by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disease.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69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3996B-B55F-2148-80CC-D47DD2321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CN" i="1" u="sng" dirty="0"/>
              <a:t>Durham</a:t>
            </a:r>
            <a:r>
              <a:rPr lang="zh-CN" altLang="en-US" i="1" u="sng" dirty="0"/>
              <a:t> </a:t>
            </a:r>
            <a:r>
              <a:rPr lang="en-US" altLang="zh-CN" i="1" u="sng" dirty="0"/>
              <a:t>v.</a:t>
            </a:r>
            <a:r>
              <a:rPr lang="zh-CN" altLang="en-US" i="1" u="sng" dirty="0"/>
              <a:t> </a:t>
            </a:r>
            <a:r>
              <a:rPr lang="en-US" altLang="zh-CN" i="1" u="sng" dirty="0"/>
              <a:t>BAI</a:t>
            </a:r>
            <a:r>
              <a:rPr lang="zh-CN" altLang="en-US" i="1" u="sng" dirty="0"/>
              <a:t> </a:t>
            </a:r>
            <a:r>
              <a:rPr lang="en-US" altLang="zh-CN" i="1" u="sng" dirty="0"/>
              <a:t>(Run</a:t>
            </a:r>
            <a:r>
              <a:rPr lang="zh-CN" altLang="en-US" i="1" u="sng" dirty="0"/>
              <a:t> </a:t>
            </a:r>
            <a:r>
              <a:rPr lang="en-US" altLang="zh-CN" i="1" u="sng" dirty="0"/>
              <a:t>off)</a:t>
            </a:r>
            <a:r>
              <a:rPr lang="zh-CN" altLang="en-US" i="1" u="sng" dirty="0"/>
              <a:t> </a:t>
            </a:r>
            <a:r>
              <a:rPr lang="en-US" altLang="zh-CN" i="1" u="sng" dirty="0"/>
              <a:t>Ltd,</a:t>
            </a:r>
            <a:r>
              <a:rPr lang="zh-CN" altLang="en-US" i="1" u="sng" dirty="0"/>
              <a:t> </a:t>
            </a:r>
            <a:r>
              <a:rPr lang="en-US" altLang="zh-CN" i="1" u="sng" dirty="0"/>
              <a:t>Employers’</a:t>
            </a:r>
            <a:r>
              <a:rPr lang="zh-CN" altLang="en-US" i="1" u="sng" dirty="0"/>
              <a:t> </a:t>
            </a:r>
            <a:r>
              <a:rPr lang="en-US" altLang="zh-CN" i="1" u="sng" dirty="0"/>
              <a:t>Liability</a:t>
            </a:r>
            <a:r>
              <a:rPr lang="zh-CN" altLang="en-US" i="1" u="sng" dirty="0"/>
              <a:t> </a:t>
            </a:r>
            <a:r>
              <a:rPr lang="en-US" altLang="zh-CN" i="1" u="sng" dirty="0"/>
              <a:t>Trigger</a:t>
            </a:r>
            <a:r>
              <a:rPr lang="zh-CN" altLang="en-US" i="1" u="sng" dirty="0"/>
              <a:t> </a:t>
            </a:r>
            <a:r>
              <a:rPr lang="en-US" altLang="zh-CN" i="1" u="sng" dirty="0"/>
              <a:t>Litigation</a:t>
            </a:r>
            <a:r>
              <a:rPr lang="zh-CN" altLang="en-US" u="sng" dirty="0"/>
              <a:t> </a:t>
            </a:r>
            <a:r>
              <a:rPr lang="en-US" altLang="zh-CN" u="sng" dirty="0"/>
              <a:t>[2012]</a:t>
            </a:r>
            <a:r>
              <a:rPr lang="zh-CN" altLang="en-US" u="sng" dirty="0"/>
              <a:t> </a:t>
            </a:r>
            <a:r>
              <a:rPr lang="en-US" altLang="zh-CN" u="sng" dirty="0"/>
              <a:t>UKSC</a:t>
            </a:r>
            <a:r>
              <a:rPr lang="zh-CN" altLang="en-US" u="sng" dirty="0"/>
              <a:t> </a:t>
            </a:r>
            <a:r>
              <a:rPr lang="en-US" altLang="zh-CN" u="sng" dirty="0"/>
              <a:t>14.</a:t>
            </a:r>
            <a:br>
              <a:rPr lang="en-US" altLang="zh-CN" u="sng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D09B1-3CB4-8246-A59F-1BF9A3ED5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GB" sz="3200" dirty="0"/>
              <a:t>“Injury sustained”/“disease contracted”: cause-triggered</a:t>
            </a:r>
          </a:p>
          <a:p>
            <a:r>
              <a:rPr lang="en-GB" sz="3200" dirty="0"/>
              <a:t>“weaker” causation rather than a “new tort” causation.</a:t>
            </a:r>
          </a:p>
          <a:p>
            <a:r>
              <a:rPr lang="en-GB" sz="3200" dirty="0"/>
              <a:t>Every exposure giving rise to mesothelioma was a causation, and that it attracted 100% of the liability to the victim.</a:t>
            </a:r>
          </a:p>
          <a:p>
            <a:r>
              <a:rPr lang="en-GB" sz="3200" dirty="0"/>
              <a:t>Dissenting opinion: an insurer should not be bound to pay for liability arising outside the period of insurance.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19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B7686-03B6-644F-8AAF-C5C27C987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i="1" u="sng" dirty="0"/>
              <a:t>Zurich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Insurance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PLC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UK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Branch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v.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International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Energy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Group</a:t>
            </a:r>
            <a:r>
              <a:rPr lang="zh-CN" altLang="en-US" b="1" i="1" u="sng" dirty="0"/>
              <a:t> </a:t>
            </a:r>
            <a:r>
              <a:rPr lang="en-US" altLang="zh-CN" b="1" i="1" u="sng" dirty="0"/>
              <a:t>Ltd</a:t>
            </a:r>
            <a:r>
              <a:rPr lang="zh-CN" altLang="en-US" b="1" i="1" u="sng" dirty="0"/>
              <a:t> </a:t>
            </a:r>
            <a:r>
              <a:rPr lang="en-US" altLang="zh-CN" b="1" u="sng" dirty="0"/>
              <a:t>[2015]</a:t>
            </a:r>
            <a:r>
              <a:rPr lang="zh-CN" altLang="en-US" b="1" u="sng" dirty="0"/>
              <a:t> </a:t>
            </a:r>
            <a:r>
              <a:rPr lang="en-US" altLang="zh-CN" b="1" u="sng" dirty="0"/>
              <a:t>UKSC</a:t>
            </a:r>
            <a:r>
              <a:rPr lang="zh-CN" altLang="en-US" b="1" u="sng" dirty="0"/>
              <a:t> </a:t>
            </a:r>
            <a:r>
              <a:rPr lang="en-US" altLang="zh-CN" b="1" u="sng" dirty="0"/>
              <a:t>33.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E43D5-7BBF-0441-BAE1-86CCCD982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27-year’s</a:t>
            </a:r>
            <a:r>
              <a:rPr lang="zh-CN" altLang="en-US" sz="3200" dirty="0"/>
              <a:t> </a:t>
            </a:r>
            <a:r>
              <a:rPr lang="en-US" altLang="zh-CN" sz="3200" dirty="0"/>
              <a:t>employment.</a:t>
            </a:r>
          </a:p>
          <a:p>
            <a:r>
              <a:rPr lang="en-US" altLang="zh-CN" sz="3200" dirty="0"/>
              <a:t>EL</a:t>
            </a:r>
            <a:r>
              <a:rPr lang="zh-CN" altLang="en-US" sz="3200" dirty="0"/>
              <a:t> </a:t>
            </a:r>
            <a:r>
              <a:rPr lang="en-US" altLang="zh-CN" sz="3200" dirty="0"/>
              <a:t>policies:</a:t>
            </a:r>
            <a:r>
              <a:rPr lang="zh-CN" altLang="en-US" sz="3200" dirty="0"/>
              <a:t> </a:t>
            </a:r>
            <a:r>
              <a:rPr lang="en-US" altLang="zh-CN" sz="3200" dirty="0"/>
              <a:t>EI</a:t>
            </a:r>
            <a:r>
              <a:rPr lang="zh-CN" altLang="en-US" sz="3200" dirty="0"/>
              <a:t> </a:t>
            </a:r>
            <a:r>
              <a:rPr lang="en-US" altLang="zh-CN" sz="3200" dirty="0"/>
              <a:t>for</a:t>
            </a:r>
            <a:r>
              <a:rPr lang="zh-CN" altLang="en-US" sz="3200" dirty="0"/>
              <a:t> </a:t>
            </a:r>
            <a:r>
              <a:rPr lang="en-US" altLang="zh-CN" sz="3200" dirty="0"/>
              <a:t>2</a:t>
            </a:r>
            <a:r>
              <a:rPr lang="zh-CN" altLang="en-US" sz="3200" dirty="0"/>
              <a:t> </a:t>
            </a:r>
            <a:r>
              <a:rPr lang="en-US" altLang="zh-CN" sz="3200" dirty="0"/>
              <a:t>years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Zurich</a:t>
            </a:r>
            <a:r>
              <a:rPr lang="zh-CN" altLang="en-US" sz="3200" dirty="0"/>
              <a:t> </a:t>
            </a:r>
            <a:r>
              <a:rPr lang="en-US" altLang="zh-CN" sz="3200" dirty="0"/>
              <a:t>for</a:t>
            </a:r>
            <a:r>
              <a:rPr lang="zh-CN" altLang="en-US" sz="3200" dirty="0"/>
              <a:t> </a:t>
            </a:r>
            <a:r>
              <a:rPr lang="en-US" altLang="zh-CN" sz="3200" dirty="0"/>
              <a:t>6</a:t>
            </a:r>
            <a:r>
              <a:rPr lang="zh-CN" altLang="en-US" sz="3200" dirty="0"/>
              <a:t> </a:t>
            </a:r>
            <a:r>
              <a:rPr lang="en-US" altLang="zh-CN" sz="3200" dirty="0"/>
              <a:t>years.</a:t>
            </a:r>
          </a:p>
          <a:p>
            <a:r>
              <a:rPr lang="en-US" altLang="zh-CN" sz="3200" dirty="0"/>
              <a:t>19</a:t>
            </a:r>
            <a:r>
              <a:rPr lang="zh-CN" altLang="en-US" sz="3200" dirty="0"/>
              <a:t> </a:t>
            </a:r>
            <a:r>
              <a:rPr lang="en-US" altLang="zh-CN" sz="3200" dirty="0"/>
              <a:t>years</a:t>
            </a:r>
            <a:r>
              <a:rPr lang="zh-CN" altLang="en-US" sz="3200" dirty="0"/>
              <a:t> </a:t>
            </a:r>
            <a:r>
              <a:rPr lang="en-US" altLang="zh-CN" sz="3200" dirty="0"/>
              <a:t>uninsured.</a:t>
            </a:r>
          </a:p>
          <a:p>
            <a:r>
              <a:rPr lang="en-US" altLang="zh-CN" sz="3200" dirty="0"/>
              <a:t>Two</a:t>
            </a:r>
            <a:r>
              <a:rPr lang="zh-CN" altLang="en-US" sz="3200" dirty="0"/>
              <a:t> </a:t>
            </a:r>
            <a:r>
              <a:rPr lang="en-US" altLang="zh-CN" sz="3200" dirty="0"/>
              <a:t>particular</a:t>
            </a:r>
            <a:r>
              <a:rPr lang="zh-CN" altLang="en-US" sz="3200" dirty="0"/>
              <a:t> </a:t>
            </a:r>
            <a:r>
              <a:rPr lang="en-US" altLang="zh-CN" sz="3200" dirty="0"/>
              <a:t>points:</a:t>
            </a:r>
          </a:p>
          <a:p>
            <a:pPr lvl="1"/>
            <a:r>
              <a:rPr lang="en-US" altLang="zh-CN" sz="3200" dirty="0"/>
              <a:t>Governing</a:t>
            </a:r>
            <a:r>
              <a:rPr lang="zh-CN" altLang="en-US" sz="3200" dirty="0"/>
              <a:t> </a:t>
            </a:r>
            <a:r>
              <a:rPr lang="en-US" altLang="zh-CN" sz="3200" dirty="0"/>
              <a:t>law</a:t>
            </a:r>
            <a:r>
              <a:rPr lang="zh-CN" altLang="en-US" sz="3200" dirty="0"/>
              <a:t> </a:t>
            </a:r>
            <a:r>
              <a:rPr lang="en-US" altLang="zh-CN" sz="3200" dirty="0"/>
              <a:t>was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law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zh-CN" altLang="en-US" sz="3200" dirty="0"/>
              <a:t> </a:t>
            </a:r>
            <a:r>
              <a:rPr lang="en-US" altLang="zh-CN" sz="3200" dirty="0"/>
              <a:t>Guernsey,</a:t>
            </a:r>
            <a:r>
              <a:rPr lang="zh-CN" altLang="en-US" sz="3200" dirty="0"/>
              <a:t> </a:t>
            </a:r>
            <a:r>
              <a:rPr lang="en-US" altLang="zh-CN" sz="3200" dirty="0"/>
              <a:t>so</a:t>
            </a:r>
            <a:r>
              <a:rPr lang="zh-CN" altLang="en-US" sz="3200" dirty="0"/>
              <a:t> </a:t>
            </a:r>
            <a:r>
              <a:rPr lang="en-US" altLang="zh-CN" sz="3200" dirty="0"/>
              <a:t>that</a:t>
            </a:r>
            <a:r>
              <a:rPr lang="zh-CN" altLang="en-US" sz="3200" dirty="0"/>
              <a:t> </a:t>
            </a:r>
            <a:r>
              <a:rPr lang="en-US" altLang="zh-CN" sz="3200" dirty="0"/>
              <a:t>Compensation</a:t>
            </a:r>
            <a:r>
              <a:rPr lang="zh-CN" altLang="en-US" sz="3200" dirty="0"/>
              <a:t> </a:t>
            </a:r>
            <a:r>
              <a:rPr lang="en-US" altLang="zh-CN" sz="3200" dirty="0"/>
              <a:t>Act</a:t>
            </a:r>
            <a:r>
              <a:rPr lang="zh-CN" altLang="en-US" sz="3200" dirty="0"/>
              <a:t> </a:t>
            </a:r>
            <a:r>
              <a:rPr lang="en-US" altLang="zh-CN" sz="3200" dirty="0"/>
              <a:t>2006</a:t>
            </a:r>
            <a:r>
              <a:rPr lang="zh-CN" altLang="en-US" sz="3200" dirty="0"/>
              <a:t> </a:t>
            </a:r>
            <a:r>
              <a:rPr lang="en-US" altLang="zh-CN" sz="3200" dirty="0"/>
              <a:t>did</a:t>
            </a:r>
            <a:r>
              <a:rPr lang="zh-CN" altLang="en-US" sz="3200" dirty="0"/>
              <a:t> </a:t>
            </a:r>
            <a:r>
              <a:rPr lang="en-US" altLang="zh-CN" sz="3200" dirty="0"/>
              <a:t>not</a:t>
            </a:r>
            <a:r>
              <a:rPr lang="zh-CN" altLang="en-US" sz="3200" dirty="0"/>
              <a:t> </a:t>
            </a:r>
            <a:r>
              <a:rPr lang="en-US" altLang="zh-CN" sz="3200" dirty="0"/>
              <a:t>apply;</a:t>
            </a:r>
          </a:p>
          <a:p>
            <a:pPr lvl="1"/>
            <a:r>
              <a:rPr lang="en-US" altLang="zh-CN" sz="3200" dirty="0"/>
              <a:t>Both</a:t>
            </a:r>
            <a:r>
              <a:rPr lang="zh-CN" altLang="en-US" sz="3200" dirty="0"/>
              <a:t> </a:t>
            </a:r>
            <a:r>
              <a:rPr lang="en-US" altLang="zh-CN" sz="3200" dirty="0"/>
              <a:t>insurers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insured</a:t>
            </a:r>
            <a:r>
              <a:rPr lang="zh-CN" altLang="en-US" sz="3200" dirty="0"/>
              <a:t> </a:t>
            </a:r>
            <a:r>
              <a:rPr lang="en-US" altLang="zh-CN" sz="3200" dirty="0"/>
              <a:t>employer</a:t>
            </a:r>
            <a:r>
              <a:rPr lang="zh-CN" altLang="en-US" sz="3200" dirty="0"/>
              <a:t> </a:t>
            </a:r>
            <a:r>
              <a:rPr lang="en-US" altLang="zh-CN" sz="3200" dirty="0"/>
              <a:t>were</a:t>
            </a:r>
            <a:r>
              <a:rPr lang="zh-CN" altLang="en-US" sz="3200" dirty="0"/>
              <a:t> </a:t>
            </a:r>
            <a:r>
              <a:rPr lang="en-US" altLang="zh-CN" sz="3200" dirty="0"/>
              <a:t>all</a:t>
            </a:r>
            <a:r>
              <a:rPr lang="zh-CN" altLang="en-US" sz="3200" dirty="0"/>
              <a:t> </a:t>
            </a:r>
            <a:r>
              <a:rPr lang="en-US" altLang="zh-CN" sz="3200" dirty="0"/>
              <a:t>solvent.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1817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1497</Words>
  <Application>Microsoft Macintosh PowerPoint</Application>
  <PresentationFormat>Widescreen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Allocation of Losses – Recent Developments in English Law</vt:lpstr>
      <vt:lpstr>Equitas Insurance Ltd v. Municipal Mutual Insurance Ltd [2019] EWCA Civ 718</vt:lpstr>
      <vt:lpstr>Questions of Law</vt:lpstr>
      <vt:lpstr>Time-on-risk allocation</vt:lpstr>
      <vt:lpstr>Time-on-risk allocation</vt:lpstr>
      <vt:lpstr>Time-on-risk allocation</vt:lpstr>
      <vt:lpstr>Complexities within Fairchild enclave</vt:lpstr>
      <vt:lpstr>Durham v. BAI (Run off) Ltd, Employers’ Liability Trigger Litigation [2012] UKSC 14. </vt:lpstr>
      <vt:lpstr>Zurich Insurance PLC UK Branch v. International Energy Group Ltd [2015] UKSC 33.</vt:lpstr>
      <vt:lpstr>Issue I: 100% liability going for any one of insurers?</vt:lpstr>
      <vt:lpstr>Issue II: the right of contribution</vt:lpstr>
      <vt:lpstr>Issue III: the right of recoupment</vt:lpstr>
      <vt:lpstr>A review of the law at insurance level until IEG</vt:lpstr>
      <vt:lpstr>Equitas’ solution in summary:</vt:lpstr>
      <vt:lpstr>Equitas’ solution in summary:</vt:lpstr>
      <vt:lpstr>Equitas’ solution in summary:</vt:lpstr>
      <vt:lpstr>Further thoughts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of Losses – Recent Developments in English Law</dc:title>
  <dc:creator>Keren Wu (LAW - Staff)</dc:creator>
  <cp:lastModifiedBy>Keren Wu (LAW - Staff)</cp:lastModifiedBy>
  <cp:revision>25</cp:revision>
  <dcterms:created xsi:type="dcterms:W3CDTF">2019-04-19T09:16:00Z</dcterms:created>
  <dcterms:modified xsi:type="dcterms:W3CDTF">2019-04-21T23:24:21Z</dcterms:modified>
</cp:coreProperties>
</file>